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423" r:id="rId2"/>
    <p:sldId id="309" r:id="rId3"/>
    <p:sldId id="424" r:id="rId4"/>
    <p:sldId id="328" r:id="rId5"/>
    <p:sldId id="329" r:id="rId6"/>
    <p:sldId id="425" r:id="rId7"/>
    <p:sldId id="310" r:id="rId8"/>
    <p:sldId id="311" r:id="rId9"/>
    <p:sldId id="426" r:id="rId10"/>
    <p:sldId id="307" r:id="rId11"/>
    <p:sldId id="308" r:id="rId12"/>
    <p:sldId id="427" r:id="rId13"/>
    <p:sldId id="412" r:id="rId14"/>
    <p:sldId id="413" r:id="rId15"/>
    <p:sldId id="342" r:id="rId16"/>
    <p:sldId id="343" r:id="rId17"/>
    <p:sldId id="428" r:id="rId18"/>
    <p:sldId id="355" r:id="rId19"/>
    <p:sldId id="356" r:id="rId20"/>
    <p:sldId id="383" r:id="rId21"/>
    <p:sldId id="384" r:id="rId22"/>
    <p:sldId id="429" r:id="rId23"/>
    <p:sldId id="344" r:id="rId24"/>
    <p:sldId id="430" r:id="rId25"/>
    <p:sldId id="357" r:id="rId26"/>
    <p:sldId id="358" r:id="rId27"/>
    <p:sldId id="35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1204" y="64"/>
      </p:cViewPr>
      <p:guideLst/>
    </p:cSldViewPr>
  </p:slideViewPr>
  <p:notesTextViewPr>
    <p:cViewPr>
      <p:scale>
        <a:sx n="1" d="1"/>
        <a:sy n="1" d="1"/>
      </p:scale>
      <p:origin x="0" y="0"/>
    </p:cViewPr>
  </p:notesTextViewPr>
  <p:sorterViewPr>
    <p:cViewPr>
      <p:scale>
        <a:sx n="130" d="100"/>
        <a:sy n="130" d="100"/>
      </p:scale>
      <p:origin x="0" y="-16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87D14-ECDD-4F34-858D-E829A7F977F1}" type="datetimeFigureOut">
              <a:rPr kumimoji="1" lang="ja-JP" altLang="en-US" smtClean="0"/>
              <a:t>2020/5/13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1385A-18DB-48AB-9495-3C228077E339}" type="slidenum">
              <a:rPr kumimoji="1" lang="ja-JP" altLang="en-US" smtClean="0"/>
              <a:t>‹#›</a:t>
            </a:fld>
            <a:endParaRPr kumimoji="1" lang="ja-JP" altLang="en-US"/>
          </a:p>
        </p:txBody>
      </p:sp>
    </p:spTree>
    <p:extLst>
      <p:ext uri="{BB962C8B-B14F-4D97-AF65-F5344CB8AC3E}">
        <p14:creationId xmlns:p14="http://schemas.microsoft.com/office/powerpoint/2010/main" val="10177094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Zou X, Chen K, Zou J, Han P, Hao J, Han Z. Single-cell RNA-seq data analysis on the receptor ACE2 expression reveals the potential risk of different human organs vulnerable to 2019-nCoV infection [published online ahead of print, 2020 Mar 12]. </a:t>
            </a:r>
            <a:r>
              <a:rPr kumimoji="1" lang="en-US" altLang="ja-JP" sz="1200" b="0" i="1" u="none" strike="noStrike" kern="1200" dirty="0">
                <a:solidFill>
                  <a:schemeClr val="tx1"/>
                </a:solidFill>
                <a:effectLst/>
                <a:latin typeface="+mn-lt"/>
                <a:ea typeface="+mn-ea"/>
                <a:cs typeface="+mn-cs"/>
              </a:rPr>
              <a:t>Front Med</a:t>
            </a:r>
            <a:r>
              <a:rPr kumimoji="1" lang="en-US" altLang="ja-JP" sz="1200" b="0" i="0" u="none" strike="noStrike" kern="1200" dirty="0">
                <a:solidFill>
                  <a:schemeClr val="tx1"/>
                </a:solidFill>
                <a:effectLst/>
                <a:latin typeface="+mn-lt"/>
                <a:ea typeface="+mn-ea"/>
                <a:cs typeface="+mn-cs"/>
              </a:rPr>
              <a:t>. 2020;10.1007/s11684-020-0754-0. doi:10.1007/s11684-020-0754-0</a:t>
            </a:r>
          </a:p>
          <a:p>
            <a:r>
              <a:rPr kumimoji="1" lang="en-US" altLang="ja-JP" sz="1200" b="0" i="0" u="none" strike="noStrike" kern="1200" dirty="0">
                <a:solidFill>
                  <a:schemeClr val="tx1"/>
                </a:solidFill>
                <a:effectLst/>
                <a:latin typeface="+mn-lt"/>
                <a:ea typeface="+mn-ea"/>
                <a:cs typeface="+mn-cs"/>
              </a:rPr>
              <a:t>It has been known that, the novel Coronavirus, 2019-nCoV, which is considered similar to SARS-</a:t>
            </a:r>
            <a:r>
              <a:rPr kumimoji="1" lang="en-US" altLang="ja-JP" sz="1200" b="0" i="0" u="none" strike="noStrike" kern="1200" dirty="0" err="1">
                <a:solidFill>
                  <a:schemeClr val="tx1"/>
                </a:solidFill>
                <a:effectLst/>
                <a:latin typeface="+mn-lt"/>
                <a:ea typeface="+mn-ea"/>
                <a:cs typeface="+mn-cs"/>
              </a:rPr>
              <a:t>CoV</a:t>
            </a:r>
            <a:r>
              <a:rPr kumimoji="1" lang="en-US" altLang="ja-JP" sz="1200" b="0" i="0" u="none" strike="noStrike" kern="1200" dirty="0">
                <a:solidFill>
                  <a:schemeClr val="tx1"/>
                </a:solidFill>
                <a:effectLst/>
                <a:latin typeface="+mn-lt"/>
                <a:ea typeface="+mn-ea"/>
                <a:cs typeface="+mn-cs"/>
              </a:rPr>
              <a:t> and originated from Wuhan (China), invades human cells via the receptor angiotensin converting enzyme II (ACE2). Moreover, lung cells that have ACE2 expression may be the main target cells during 2019-nCoV infection. However, some patients also exhibit non-respiratory symptoms, such as kidney failure, implying that 2019-nCoV could also invade other organs. To construct a risk map of different human organs, we analyzed the single-cell RNA sequencing (</a:t>
            </a:r>
            <a:r>
              <a:rPr kumimoji="1" lang="en-US" altLang="ja-JP" sz="1200" b="0" i="0" u="none" strike="noStrike" kern="1200" dirty="0" err="1">
                <a:solidFill>
                  <a:schemeClr val="tx1"/>
                </a:solidFill>
                <a:effectLst/>
                <a:latin typeface="+mn-lt"/>
                <a:ea typeface="+mn-ea"/>
                <a:cs typeface="+mn-cs"/>
              </a:rPr>
              <a:t>scRNA</a:t>
            </a:r>
            <a:r>
              <a:rPr kumimoji="1" lang="en-US" altLang="ja-JP" sz="1200" b="0" i="0" u="none" strike="noStrike" kern="1200" dirty="0">
                <a:solidFill>
                  <a:schemeClr val="tx1"/>
                </a:solidFill>
                <a:effectLst/>
                <a:latin typeface="+mn-lt"/>
                <a:ea typeface="+mn-ea"/>
                <a:cs typeface="+mn-cs"/>
              </a:rPr>
              <a:t>-seq) datasets derived from major human physiological systems, including the respiratory, cardiovascular, digestive, and urinary systems. Through </a:t>
            </a:r>
            <a:r>
              <a:rPr kumimoji="1" lang="en-US" altLang="ja-JP" sz="1200" b="0" i="0" u="none" strike="noStrike" kern="1200" dirty="0" err="1">
                <a:solidFill>
                  <a:schemeClr val="tx1"/>
                </a:solidFill>
                <a:effectLst/>
                <a:latin typeface="+mn-lt"/>
                <a:ea typeface="+mn-ea"/>
                <a:cs typeface="+mn-cs"/>
              </a:rPr>
              <a:t>scRNA</a:t>
            </a:r>
            <a:r>
              <a:rPr kumimoji="1" lang="en-US" altLang="ja-JP" sz="1200" b="0" i="0" u="none" strike="noStrike" kern="1200" dirty="0">
                <a:solidFill>
                  <a:schemeClr val="tx1"/>
                </a:solidFill>
                <a:effectLst/>
                <a:latin typeface="+mn-lt"/>
                <a:ea typeface="+mn-ea"/>
                <a:cs typeface="+mn-cs"/>
              </a:rPr>
              <a:t>-seq data analyses, we identified the organs at risk, such as lung, heart, esophagus, kidney, bladder, and ileum, and located specific cell types (i.e., type II alveolar cells (AT2), myocardial cells, proximal tubule cells of the kidney, ileum and esophagus epithelial cells, and bladder urothelial cells), which are vulnerable to 2019-nCoV infection. Based on the findings, we constructed a risk map indicating the vulnerability of different organs to 2019-nCoV infection. This study may provide potential clues for further investigation of the pathogenesis and route of 2019-nCoV infection. </a:t>
            </a:r>
            <a:endParaRPr kumimoji="1" lang="ja-JP" altLang="en-US" dirty="0"/>
          </a:p>
        </p:txBody>
      </p:sp>
      <p:sp>
        <p:nvSpPr>
          <p:cNvPr id="4" name="スライド番号プレースホルダー 3"/>
          <p:cNvSpPr>
            <a:spLocks noGrp="1"/>
          </p:cNvSpPr>
          <p:nvPr>
            <p:ph type="sldNum" sz="quarter" idx="5"/>
          </p:nvPr>
        </p:nvSpPr>
        <p:spPr/>
        <p:txBody>
          <a:bodyPr/>
          <a:lstStyle/>
          <a:p>
            <a:fld id="{93C93DC1-3D6C-4C0D-B6B2-AB85D15DA52F}" type="slidenum">
              <a:rPr kumimoji="1" lang="ja-JP" altLang="en-US" smtClean="0"/>
              <a:t>7</a:t>
            </a:fld>
            <a:endParaRPr kumimoji="1" lang="ja-JP" altLang="en-US"/>
          </a:p>
        </p:txBody>
      </p:sp>
    </p:spTree>
    <p:extLst>
      <p:ext uri="{BB962C8B-B14F-4D97-AF65-F5344CB8AC3E}">
        <p14:creationId xmlns:p14="http://schemas.microsoft.com/office/powerpoint/2010/main" val="337833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Zou X, Chen K, Zou J, Han P, Hao J, Han Z. Single-cell RNA-seq data analysis on the receptor ACE2 expression reveals the potential risk of different human organs vulnerable to 2019-nCoV infection [published online ahead of print, 2020 Mar 12]. </a:t>
            </a:r>
            <a:r>
              <a:rPr kumimoji="1" lang="en-US" altLang="ja-JP" sz="1200" b="0" i="1" u="none" strike="noStrike" kern="1200" dirty="0">
                <a:solidFill>
                  <a:schemeClr val="tx1"/>
                </a:solidFill>
                <a:effectLst/>
                <a:latin typeface="+mn-lt"/>
                <a:ea typeface="+mn-ea"/>
                <a:cs typeface="+mn-cs"/>
              </a:rPr>
              <a:t>Front Med</a:t>
            </a:r>
            <a:r>
              <a:rPr kumimoji="1" lang="en-US" altLang="ja-JP" sz="1200" b="0" i="0" u="none" strike="noStrike" kern="1200" dirty="0">
                <a:solidFill>
                  <a:schemeClr val="tx1"/>
                </a:solidFill>
                <a:effectLst/>
                <a:latin typeface="+mn-lt"/>
                <a:ea typeface="+mn-ea"/>
                <a:cs typeface="+mn-cs"/>
              </a:rPr>
              <a:t>. 2020;10.1007/s11684-020-0754-0. doi:10.1007/s11684-020-0754-0</a:t>
            </a:r>
          </a:p>
          <a:p>
            <a:r>
              <a:rPr kumimoji="1" lang="en-US" altLang="ja-JP" sz="1200" b="0" i="0" u="none" strike="noStrike" kern="1200" dirty="0">
                <a:solidFill>
                  <a:schemeClr val="tx1"/>
                </a:solidFill>
                <a:effectLst/>
                <a:latin typeface="+mn-lt"/>
                <a:ea typeface="+mn-ea"/>
                <a:cs typeface="+mn-cs"/>
              </a:rPr>
              <a:t>It has been known that, the novel Coronavirus, 2019-nCoV, which is considered similar to SARS-</a:t>
            </a:r>
            <a:r>
              <a:rPr kumimoji="1" lang="en-US" altLang="ja-JP" sz="1200" b="0" i="0" u="none" strike="noStrike" kern="1200" dirty="0" err="1">
                <a:solidFill>
                  <a:schemeClr val="tx1"/>
                </a:solidFill>
                <a:effectLst/>
                <a:latin typeface="+mn-lt"/>
                <a:ea typeface="+mn-ea"/>
                <a:cs typeface="+mn-cs"/>
              </a:rPr>
              <a:t>CoV</a:t>
            </a:r>
            <a:r>
              <a:rPr kumimoji="1" lang="en-US" altLang="ja-JP" sz="1200" b="0" i="0" u="none" strike="noStrike" kern="1200" dirty="0">
                <a:solidFill>
                  <a:schemeClr val="tx1"/>
                </a:solidFill>
                <a:effectLst/>
                <a:latin typeface="+mn-lt"/>
                <a:ea typeface="+mn-ea"/>
                <a:cs typeface="+mn-cs"/>
              </a:rPr>
              <a:t> and originated from Wuhan (China), invades human cells via the receptor angiotensin converting enzyme II (ACE2). Moreover, lung cells that have ACE2 expression may be the main target cells during 2019-nCoV infection. However, some patients also exhibit non-respiratory symptoms, such as kidney failure, implying that 2019-nCoV could also invade other organs. To construct a risk map of different human organs, we analyzed the single-cell RNA sequencing (</a:t>
            </a:r>
            <a:r>
              <a:rPr kumimoji="1" lang="en-US" altLang="ja-JP" sz="1200" b="0" i="0" u="none" strike="noStrike" kern="1200" dirty="0" err="1">
                <a:solidFill>
                  <a:schemeClr val="tx1"/>
                </a:solidFill>
                <a:effectLst/>
                <a:latin typeface="+mn-lt"/>
                <a:ea typeface="+mn-ea"/>
                <a:cs typeface="+mn-cs"/>
              </a:rPr>
              <a:t>scRNA</a:t>
            </a:r>
            <a:r>
              <a:rPr kumimoji="1" lang="en-US" altLang="ja-JP" sz="1200" b="0" i="0" u="none" strike="noStrike" kern="1200" dirty="0">
                <a:solidFill>
                  <a:schemeClr val="tx1"/>
                </a:solidFill>
                <a:effectLst/>
                <a:latin typeface="+mn-lt"/>
                <a:ea typeface="+mn-ea"/>
                <a:cs typeface="+mn-cs"/>
              </a:rPr>
              <a:t>-seq) datasets derived from major human physiological systems, including the respiratory, cardiovascular, digestive, and urinary systems. Through </a:t>
            </a:r>
            <a:r>
              <a:rPr kumimoji="1" lang="en-US" altLang="ja-JP" sz="1200" b="0" i="0" u="none" strike="noStrike" kern="1200" dirty="0" err="1">
                <a:solidFill>
                  <a:schemeClr val="tx1"/>
                </a:solidFill>
                <a:effectLst/>
                <a:latin typeface="+mn-lt"/>
                <a:ea typeface="+mn-ea"/>
                <a:cs typeface="+mn-cs"/>
              </a:rPr>
              <a:t>scRNA</a:t>
            </a:r>
            <a:r>
              <a:rPr kumimoji="1" lang="en-US" altLang="ja-JP" sz="1200" b="0" i="0" u="none" strike="noStrike" kern="1200" dirty="0">
                <a:solidFill>
                  <a:schemeClr val="tx1"/>
                </a:solidFill>
                <a:effectLst/>
                <a:latin typeface="+mn-lt"/>
                <a:ea typeface="+mn-ea"/>
                <a:cs typeface="+mn-cs"/>
              </a:rPr>
              <a:t>-seq data analyses, we identified the organs at risk, such as lung, heart, esophagus, kidney, bladder, and ileum, and located specific cell types (i.e., type II alveolar cells (AT2), myocardial cells, proximal tubule cells of the kidney, ileum and esophagus epithelial cells, and bladder urothelial cells), which are vulnerable to 2019-nCoV infection. Based on the findings, we constructed a risk map indicating the vulnerability of different organs to 2019-nCoV infection. This study may provide potential clues for further investigation of the pathogenesis and route of 2019-nCoV infection. </a:t>
            </a:r>
            <a:endParaRPr kumimoji="1" lang="ja-JP" altLang="en-US" dirty="0"/>
          </a:p>
        </p:txBody>
      </p:sp>
      <p:sp>
        <p:nvSpPr>
          <p:cNvPr id="4" name="スライド番号プレースホルダー 3"/>
          <p:cNvSpPr>
            <a:spLocks noGrp="1"/>
          </p:cNvSpPr>
          <p:nvPr>
            <p:ph type="sldNum" sz="quarter" idx="5"/>
          </p:nvPr>
        </p:nvSpPr>
        <p:spPr/>
        <p:txBody>
          <a:bodyPr/>
          <a:lstStyle/>
          <a:p>
            <a:fld id="{93C93DC1-3D6C-4C0D-B6B2-AB85D15DA52F}" type="slidenum">
              <a:rPr kumimoji="1" lang="ja-JP" altLang="en-US" smtClean="0"/>
              <a:t>8</a:t>
            </a:fld>
            <a:endParaRPr kumimoji="1" lang="ja-JP" altLang="en-US"/>
          </a:p>
        </p:txBody>
      </p:sp>
    </p:spTree>
    <p:extLst>
      <p:ext uri="{BB962C8B-B14F-4D97-AF65-F5344CB8AC3E}">
        <p14:creationId xmlns:p14="http://schemas.microsoft.com/office/powerpoint/2010/main" val="170166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Xu H, Zhong L, Deng J, et al. High expression of ACE2 receptor of 2019-nCoV on the epithelial cells of oral mucosa. </a:t>
            </a:r>
            <a:r>
              <a:rPr kumimoji="1" lang="en-US" altLang="ja-JP" sz="1200" b="0" i="1" u="none" strike="noStrike" kern="1200" dirty="0">
                <a:solidFill>
                  <a:schemeClr val="tx1"/>
                </a:solidFill>
                <a:effectLst/>
                <a:latin typeface="+mn-lt"/>
                <a:ea typeface="+mn-ea"/>
                <a:cs typeface="+mn-cs"/>
              </a:rPr>
              <a:t>Int J Oral Sci</a:t>
            </a:r>
            <a:r>
              <a:rPr kumimoji="1" lang="en-US" altLang="ja-JP" sz="1200" b="0" i="0" u="none" strike="noStrike" kern="1200" dirty="0">
                <a:solidFill>
                  <a:schemeClr val="tx1"/>
                </a:solidFill>
                <a:effectLst/>
                <a:latin typeface="+mn-lt"/>
                <a:ea typeface="+mn-ea"/>
                <a:cs typeface="+mn-cs"/>
              </a:rPr>
              <a:t>. 2020;12(1):8. Published 2020 Feb 24. doi:10.1038/s41368-020-0074-x</a:t>
            </a:r>
          </a:p>
          <a:p>
            <a:r>
              <a:rPr kumimoji="1" lang="en-US" altLang="ja-JP" sz="1200" b="1" i="0" u="none" strike="noStrike" kern="1200" dirty="0">
                <a:solidFill>
                  <a:schemeClr val="tx1"/>
                </a:solidFill>
                <a:effectLst/>
                <a:latin typeface="+mn-lt"/>
                <a:ea typeface="+mn-ea"/>
                <a:cs typeface="+mn-cs"/>
              </a:rPr>
              <a:t>Abstract </a:t>
            </a:r>
          </a:p>
          <a:p>
            <a:r>
              <a:rPr kumimoji="1" lang="en-US" altLang="ja-JP" sz="1200" b="0" i="0" u="none" strike="noStrike" kern="1200" dirty="0">
                <a:solidFill>
                  <a:schemeClr val="tx1"/>
                </a:solidFill>
                <a:effectLst/>
                <a:latin typeface="+mn-lt"/>
                <a:ea typeface="+mn-ea"/>
                <a:cs typeface="+mn-cs"/>
              </a:rPr>
              <a:t>It has been reported that ACE2 is the main host cell receptor of 2019-nCoV and plays a crucial role in the entry of virus into the cell to cause the final infection. To investigate the potential route of 2019-nCov infection on the mucosa of oral cavity, bulk RNA-seq profiles from two public databases including The Cancer Genome Atlas (TCGA) and Functional Annotation of The Mammalian Genome Cap Analysis of Gene Expression (FANTOM5 CAGE) dataset were collected. RNA-seq profiling data of 13 organ types with para-carcinoma normal tissues from TCGA and 14 organ types with normal tissues from FANTOM5 CAGE were analyzed in order to explore and validate the expression of ACE2 on the mucosa of oral cavity. Further, single-cell transcriptomes from an independent data generated in-house were used to identify and confirm the ACE2-expressing cell composition and proportion in oral cavity. The results demonstrated that the ACE2 expressed on the mucosa of oral cavity. Interestingly, this receptor was highly enriched in epithelial cells of tongue. Preliminarily, those findings have explained the basic mechanism that the oral cavity is a potentially high risk for 2019-nCoV infectious susceptibility and provided a piece of evidence for the future prevention strategy in dental clinical practice as well as daily life. </a:t>
            </a:r>
          </a:p>
          <a:p>
            <a:endParaRPr kumimoji="1" lang="ja-JP" altLang="en-US" dirty="0"/>
          </a:p>
        </p:txBody>
      </p:sp>
      <p:sp>
        <p:nvSpPr>
          <p:cNvPr id="4" name="スライド番号プレースホルダー 3"/>
          <p:cNvSpPr>
            <a:spLocks noGrp="1"/>
          </p:cNvSpPr>
          <p:nvPr>
            <p:ph type="sldNum" sz="quarter" idx="5"/>
          </p:nvPr>
        </p:nvSpPr>
        <p:spPr/>
        <p:txBody>
          <a:bodyPr/>
          <a:lstStyle/>
          <a:p>
            <a:fld id="{93C93DC1-3D6C-4C0D-B6B2-AB85D15DA52F}" type="slidenum">
              <a:rPr kumimoji="1" lang="ja-JP" altLang="en-US" smtClean="0"/>
              <a:t>11</a:t>
            </a:fld>
            <a:endParaRPr kumimoji="1" lang="ja-JP" altLang="en-US"/>
          </a:p>
        </p:txBody>
      </p:sp>
    </p:spTree>
    <p:extLst>
      <p:ext uri="{BB962C8B-B14F-4D97-AF65-F5344CB8AC3E}">
        <p14:creationId xmlns:p14="http://schemas.microsoft.com/office/powerpoint/2010/main" val="32258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Bilateral obstruction of the olfactory cleft (yellow arrowheads) without obstruction in the rest of the nasal cavities.</a:t>
            </a:r>
          </a:p>
          <a:p>
            <a:r>
              <a:rPr kumimoji="1" lang="ja-JP" altLang="en-US" sz="1200" b="0" i="0" u="none" strike="noStrike" kern="1200" dirty="0">
                <a:solidFill>
                  <a:schemeClr val="tx1"/>
                </a:solidFill>
                <a:effectLst/>
                <a:latin typeface="+mn-lt"/>
                <a:ea typeface="+mn-ea"/>
                <a:cs typeface="+mn-cs"/>
              </a:rPr>
              <a:t>嗅覚裂の両側性閉塞（黄色矢印）はあるが、他の鼻腔閉塞はない</a:t>
            </a:r>
            <a:endParaRPr kumimoji="1" lang="en-US" altLang="ja-JP" sz="1200" b="0" i="0" u="none" strike="noStrike" kern="1200" dirty="0">
              <a:solidFill>
                <a:schemeClr val="tx1"/>
              </a:solidFill>
              <a:effectLst/>
              <a:latin typeface="+mn-lt"/>
              <a:ea typeface="+mn-ea"/>
              <a:cs typeface="+mn-cs"/>
            </a:endParaRPr>
          </a:p>
          <a:p>
            <a:r>
              <a:rPr kumimoji="1" lang="en-US" altLang="ja-JP" sz="1200" b="0" i="0" u="none" strike="noStrike" kern="1200" dirty="0">
                <a:solidFill>
                  <a:schemeClr val="tx1"/>
                </a:solidFill>
                <a:effectLst/>
                <a:latin typeface="+mn-lt"/>
                <a:ea typeface="+mn-ea"/>
                <a:cs typeface="+mn-cs"/>
              </a:rPr>
              <a:t>Coronal section of the olfactory clefts and bulbs on (A) 2-dimensional T2-weighted, and (B) 3-dimensional T2-weighted sequences. The olfactory bulbs (blue arrowheads) are normal, whereas a bilateral inflammatory obstruction (yellow arrowheads) of the olfactory clefts is observed. There is a slight hyperplasia of the mucosa of the right maxillary cavity.</a:t>
            </a:r>
          </a:p>
          <a:p>
            <a:r>
              <a:rPr kumimoji="1" lang="ja-JP" altLang="en-US" sz="1200" b="0" i="0" u="none" strike="noStrike" kern="1200" dirty="0">
                <a:solidFill>
                  <a:schemeClr val="tx1"/>
                </a:solidFill>
                <a:effectLst/>
                <a:latin typeface="+mn-lt"/>
                <a:ea typeface="+mn-ea"/>
                <a:cs typeface="+mn-cs"/>
              </a:rPr>
              <a:t>嗅球（青矢印）に異常なし。嗅覚裂の両側性閉塞あり（黄色矢印）</a:t>
            </a:r>
            <a:endParaRPr kumimoji="1" lang="ja-JP" altLang="en-US" dirty="0"/>
          </a:p>
        </p:txBody>
      </p:sp>
      <p:sp>
        <p:nvSpPr>
          <p:cNvPr id="4" name="スライド番号プレースホルダー 3"/>
          <p:cNvSpPr>
            <a:spLocks noGrp="1"/>
          </p:cNvSpPr>
          <p:nvPr>
            <p:ph type="sldNum" sz="quarter" idx="5"/>
          </p:nvPr>
        </p:nvSpPr>
        <p:spPr/>
        <p:txBody>
          <a:bodyPr/>
          <a:lstStyle/>
          <a:p>
            <a:fld id="{052BA87C-4B0C-4026-A934-B8254BB47E49}" type="slidenum">
              <a:rPr kumimoji="1" lang="ja-JP" altLang="en-US" smtClean="0"/>
              <a:t>14</a:t>
            </a:fld>
            <a:endParaRPr kumimoji="1" lang="ja-JP" altLang="en-US"/>
          </a:p>
        </p:txBody>
      </p:sp>
    </p:spTree>
    <p:extLst>
      <p:ext uri="{BB962C8B-B14F-4D97-AF65-F5344CB8AC3E}">
        <p14:creationId xmlns:p14="http://schemas.microsoft.com/office/powerpoint/2010/main" val="119880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344105B-2B81-45C3-BD0D-7AD044257F1F}" type="datetimeFigureOut">
              <a:rPr kumimoji="1" lang="ja-JP" altLang="en-US" smtClean="0"/>
              <a:t>2020/5/13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28610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44105B-2B81-45C3-BD0D-7AD044257F1F}" type="datetimeFigureOut">
              <a:rPr kumimoji="1" lang="ja-JP" altLang="en-US" smtClean="0"/>
              <a:t>2020/5/13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408317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44105B-2B81-45C3-BD0D-7AD044257F1F}" type="datetimeFigureOut">
              <a:rPr kumimoji="1" lang="ja-JP" altLang="en-US" smtClean="0"/>
              <a:t>2020/5/13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90683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44105B-2B81-45C3-BD0D-7AD044257F1F}" type="datetimeFigureOut">
              <a:rPr kumimoji="1" lang="ja-JP" altLang="en-US" smtClean="0"/>
              <a:t>2020/5/13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429452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44105B-2B81-45C3-BD0D-7AD044257F1F}" type="datetimeFigureOut">
              <a:rPr kumimoji="1" lang="ja-JP" altLang="en-US" smtClean="0"/>
              <a:t>2020/5/13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221973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344105B-2B81-45C3-BD0D-7AD044257F1F}" type="datetimeFigureOut">
              <a:rPr kumimoji="1" lang="ja-JP" altLang="en-US" smtClean="0"/>
              <a:t>2020/5/13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388554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344105B-2B81-45C3-BD0D-7AD044257F1F}" type="datetimeFigureOut">
              <a:rPr kumimoji="1" lang="ja-JP" altLang="en-US" smtClean="0"/>
              <a:t>2020/5/13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316503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344105B-2B81-45C3-BD0D-7AD044257F1F}" type="datetimeFigureOut">
              <a:rPr kumimoji="1" lang="ja-JP" altLang="en-US" smtClean="0"/>
              <a:t>2020/5/13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346535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4105B-2B81-45C3-BD0D-7AD044257F1F}" type="datetimeFigureOut">
              <a:rPr kumimoji="1" lang="ja-JP" altLang="en-US" smtClean="0"/>
              <a:t>2020/5/13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327241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44105B-2B81-45C3-BD0D-7AD044257F1F}" type="datetimeFigureOut">
              <a:rPr kumimoji="1" lang="ja-JP" altLang="en-US" smtClean="0"/>
              <a:t>2020/5/13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283823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344105B-2B81-45C3-BD0D-7AD044257F1F}" type="datetimeFigureOut">
              <a:rPr kumimoji="1" lang="ja-JP" altLang="en-US" smtClean="0"/>
              <a:t>2020/5/13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105320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4105B-2B81-45C3-BD0D-7AD044257F1F}" type="datetimeFigureOut">
              <a:rPr kumimoji="1" lang="ja-JP" altLang="en-US" smtClean="0"/>
              <a:t>2020/5/13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EA191-6C02-4AE2-8CA0-8998A70BEC05}" type="slidenum">
              <a:rPr kumimoji="1" lang="ja-JP" altLang="en-US" smtClean="0"/>
              <a:t>‹#›</a:t>
            </a:fld>
            <a:endParaRPr kumimoji="1" lang="ja-JP" altLang="en-US"/>
          </a:p>
        </p:txBody>
      </p:sp>
    </p:spTree>
    <p:extLst>
      <p:ext uri="{BB962C8B-B14F-4D97-AF65-F5344CB8AC3E}">
        <p14:creationId xmlns:p14="http://schemas.microsoft.com/office/powerpoint/2010/main" val="4280688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C1E79EAF-FB2A-4FC9-9C4E-63110DE6417E}"/>
              </a:ext>
            </a:extLst>
          </p:cNvPr>
          <p:cNvSpPr txBox="1"/>
          <p:nvPr/>
        </p:nvSpPr>
        <p:spPr>
          <a:xfrm>
            <a:off x="457688" y="127742"/>
            <a:ext cx="8438662" cy="5657574"/>
          </a:xfrm>
          <a:prstGeom prst="rect">
            <a:avLst/>
          </a:prstGeom>
          <a:noFill/>
        </p:spPr>
        <p:txBody>
          <a:bodyPr wrap="square" rtlCol="0">
            <a:spAutoFit/>
          </a:bodyPr>
          <a:lstStyle/>
          <a:p>
            <a:pPr algn="ctr">
              <a:lnSpc>
                <a:spcPct val="150000"/>
              </a:lnSpc>
            </a:pPr>
            <a:r>
              <a:rPr kumimoji="1" lang="ja-JP" altLang="en-US" sz="2400" dirty="0">
                <a:latin typeface="+mn-ea"/>
              </a:rPr>
              <a:t>コロナウイルス文献情報：感染しやすい臓器編</a:t>
            </a:r>
            <a:endParaRPr kumimoji="1" lang="en-US" altLang="ja-JP" sz="2400" dirty="0">
              <a:latin typeface="+mn-ea"/>
            </a:endParaRPr>
          </a:p>
          <a:p>
            <a:pPr algn="ctr">
              <a:lnSpc>
                <a:spcPct val="150000"/>
              </a:lnSpc>
            </a:pPr>
            <a:r>
              <a:rPr kumimoji="1" lang="en-US" altLang="ja-JP" sz="2400" dirty="0">
                <a:latin typeface="+mn-ea"/>
              </a:rPr>
              <a:t>(</a:t>
            </a:r>
            <a:r>
              <a:rPr kumimoji="1" lang="ja-JP" altLang="en-US" sz="2400" dirty="0">
                <a:latin typeface="+mn-ea"/>
              </a:rPr>
              <a:t>拡散自由</a:t>
            </a:r>
            <a:r>
              <a:rPr kumimoji="1" lang="en-US" altLang="ja-JP" sz="2400" dirty="0">
                <a:latin typeface="+mn-ea"/>
              </a:rPr>
              <a:t>)</a:t>
            </a:r>
          </a:p>
          <a:p>
            <a:pPr algn="ctr">
              <a:lnSpc>
                <a:spcPct val="150000"/>
              </a:lnSpc>
            </a:pPr>
            <a:r>
              <a:rPr kumimoji="1" lang="en-US" altLang="ja-JP" sz="2400" dirty="0">
                <a:latin typeface="+mn-ea"/>
              </a:rPr>
              <a:t>2020</a:t>
            </a:r>
            <a:r>
              <a:rPr kumimoji="1" lang="ja-JP" altLang="en-US" sz="2400" dirty="0">
                <a:latin typeface="+mn-ea"/>
              </a:rPr>
              <a:t>年</a:t>
            </a:r>
            <a:r>
              <a:rPr kumimoji="1" lang="en-US" altLang="ja-JP" sz="2400" dirty="0">
                <a:latin typeface="+mn-ea"/>
              </a:rPr>
              <a:t>4</a:t>
            </a:r>
            <a:r>
              <a:rPr kumimoji="1" lang="ja-JP" altLang="en-US" sz="2400" dirty="0">
                <a:latin typeface="+mn-ea"/>
              </a:rPr>
              <a:t>月</a:t>
            </a:r>
            <a:r>
              <a:rPr kumimoji="1" lang="en-US" altLang="ja-JP" sz="2400" dirty="0">
                <a:latin typeface="+mn-ea"/>
              </a:rPr>
              <a:t>13</a:t>
            </a:r>
            <a:r>
              <a:rPr kumimoji="1" lang="ja-JP" altLang="en-US" sz="2400" dirty="0">
                <a:latin typeface="+mn-ea"/>
              </a:rPr>
              <a:t>日</a:t>
            </a:r>
            <a:endParaRPr kumimoji="1" lang="en-US" altLang="ja-JP" sz="2400" dirty="0">
              <a:latin typeface="+mn-ea"/>
            </a:endParaRPr>
          </a:p>
          <a:p>
            <a:pPr algn="ctr">
              <a:lnSpc>
                <a:spcPct val="150000"/>
              </a:lnSpc>
            </a:pPr>
            <a:endParaRPr lang="en-US" altLang="ja-JP" sz="1100" kern="100" dirty="0">
              <a:solidFill>
                <a:srgbClr val="212121"/>
              </a:solidFill>
              <a:latin typeface="+mn-ea"/>
              <a:cs typeface="Times New Roman" panose="02020603050405020304" pitchFamily="18" charset="0"/>
            </a:endParaRPr>
          </a:p>
          <a:p>
            <a:pPr marL="342900" indent="-342900">
              <a:lnSpc>
                <a:spcPct val="150000"/>
              </a:lnSpc>
              <a:buFont typeface="Wingdings" panose="05000000000000000000" pitchFamily="2" charset="2"/>
              <a:buChar char="l"/>
            </a:pPr>
            <a:r>
              <a:rPr lang="ja-JP" altLang="en-US" sz="2000" b="1" dirty="0">
                <a:solidFill>
                  <a:srgbClr val="000000"/>
                </a:solidFill>
                <a:latin typeface="+mn-ea"/>
              </a:rPr>
              <a:t>新型コロナウイルス（</a:t>
            </a:r>
            <a:r>
              <a:rPr lang="en-US" altLang="ja-JP" sz="2000" b="1" dirty="0">
                <a:solidFill>
                  <a:srgbClr val="000000"/>
                </a:solidFill>
                <a:latin typeface="+mn-ea"/>
              </a:rPr>
              <a:t>COVID-19</a:t>
            </a:r>
            <a:r>
              <a:rPr lang="ja-JP" altLang="en-US" sz="2000" b="1" dirty="0">
                <a:solidFill>
                  <a:srgbClr val="000000"/>
                </a:solidFill>
                <a:latin typeface="+mn-ea"/>
              </a:rPr>
              <a:t>）に関する医学論文を紹介します。</a:t>
            </a:r>
            <a:endParaRPr lang="en-US" altLang="ja-JP" sz="2000" b="1" dirty="0">
              <a:solidFill>
                <a:srgbClr val="000000"/>
              </a:solidFill>
              <a:latin typeface="+mn-ea"/>
            </a:endParaRPr>
          </a:p>
          <a:p>
            <a:pPr marL="342900" indent="-342900">
              <a:lnSpc>
                <a:spcPct val="150000"/>
              </a:lnSpc>
              <a:buFont typeface="Wingdings" panose="05000000000000000000" pitchFamily="2" charset="2"/>
              <a:buChar char="l"/>
            </a:pPr>
            <a:r>
              <a:rPr lang="en-US" altLang="ja-JP" sz="2000" b="1" dirty="0">
                <a:solidFill>
                  <a:srgbClr val="000000"/>
                </a:solidFill>
                <a:latin typeface="+mn-ea"/>
              </a:rPr>
              <a:t>3</a:t>
            </a:r>
            <a:r>
              <a:rPr lang="ja-JP" altLang="en-US" sz="2000" b="1" dirty="0">
                <a:solidFill>
                  <a:srgbClr val="000000"/>
                </a:solidFill>
                <a:latin typeface="+mn-ea"/>
              </a:rPr>
              <a:t>月初めから</a:t>
            </a:r>
            <a:r>
              <a:rPr lang="en-US" altLang="ja-JP" sz="2000" b="1" dirty="0">
                <a:solidFill>
                  <a:srgbClr val="000000"/>
                </a:solidFill>
                <a:latin typeface="+mn-ea"/>
              </a:rPr>
              <a:t>150</a:t>
            </a:r>
            <a:r>
              <a:rPr lang="ja-JP" altLang="en-US" sz="2000" b="1" dirty="0">
                <a:solidFill>
                  <a:srgbClr val="000000"/>
                </a:solidFill>
                <a:latin typeface="+mn-ea"/>
              </a:rPr>
              <a:t>本ほどの文献について翻訳とコメントを付けた中から、分野別に抜粋版を作りました。</a:t>
            </a:r>
            <a:endParaRPr lang="en-US" altLang="ja-JP" sz="2000" b="1" dirty="0">
              <a:solidFill>
                <a:srgbClr val="000000"/>
              </a:solidFill>
              <a:latin typeface="+mn-ea"/>
            </a:endParaRPr>
          </a:p>
          <a:p>
            <a:pPr marL="342900" indent="-342900">
              <a:lnSpc>
                <a:spcPct val="150000"/>
              </a:lnSpc>
              <a:buFont typeface="Wingdings" panose="05000000000000000000" pitchFamily="2" charset="2"/>
              <a:buChar char="l"/>
            </a:pPr>
            <a:r>
              <a:rPr lang="ja-JP" altLang="en-US" sz="2000" b="1" dirty="0">
                <a:solidFill>
                  <a:srgbClr val="000000"/>
                </a:solidFill>
                <a:latin typeface="+mn-ea"/>
              </a:rPr>
              <a:t>各論文の結論と私のコメントであれこれの治療や対策を推奨している場合もありますが、確定的なものではありません。あくまでも参考としてください。実際に原典をお読みいただき、御判断くだされば幸いです。</a:t>
            </a:r>
            <a:r>
              <a:rPr lang="ja-JP" altLang="en-US" sz="2000" b="1" dirty="0">
                <a:solidFill>
                  <a:srgbClr val="FF0000"/>
                </a:solidFill>
                <a:latin typeface="+mn-ea"/>
              </a:rPr>
              <a:t>特に、薬物治療については、特定の薬品の臨床使用を推奨するものではありませんので、ご留意ください。</a:t>
            </a:r>
            <a:endParaRPr lang="en-US" altLang="ja-JP" sz="2000" b="1" dirty="0">
              <a:latin typeface="+mn-ea"/>
            </a:endParaRPr>
          </a:p>
        </p:txBody>
      </p:sp>
      <p:sp>
        <p:nvSpPr>
          <p:cNvPr id="3" name="正方形/長方形 2">
            <a:extLst>
              <a:ext uri="{FF2B5EF4-FFF2-40B4-BE49-F238E27FC236}">
                <a16:creationId xmlns:a16="http://schemas.microsoft.com/office/drawing/2014/main" xmlns="" id="{0CF3435D-B929-4B9E-9CA5-9B0B1F2F025B}"/>
              </a:ext>
            </a:extLst>
          </p:cNvPr>
          <p:cNvSpPr/>
          <p:nvPr/>
        </p:nvSpPr>
        <p:spPr>
          <a:xfrm>
            <a:off x="1988612" y="5671812"/>
            <a:ext cx="4572000" cy="646331"/>
          </a:xfrm>
          <a:prstGeom prst="rect">
            <a:avLst/>
          </a:prstGeom>
        </p:spPr>
        <p:txBody>
          <a:bodyPr>
            <a:spAutoFit/>
          </a:bodyPr>
          <a:lstStyle/>
          <a:p>
            <a:pPr algn="ctr">
              <a:spcAft>
                <a:spcPts val="0"/>
              </a:spcAft>
            </a:pPr>
            <a:r>
              <a:rPr lang="ja-JP" altLang="ja-JP" kern="100" dirty="0">
                <a:latin typeface="游ゴシック" panose="020B0400000000000000" pitchFamily="50" charset="-128"/>
                <a:cs typeface="Courier New" panose="02070309020205020404" pitchFamily="49" charset="0"/>
              </a:rPr>
              <a:t>松崎道幸</a:t>
            </a:r>
          </a:p>
          <a:p>
            <a:pPr algn="ctr">
              <a:spcAft>
                <a:spcPts val="0"/>
              </a:spcAft>
            </a:pPr>
            <a:r>
              <a:rPr lang="ja-JP" altLang="ja-JP" kern="100" dirty="0">
                <a:latin typeface="游ゴシック" panose="020B0400000000000000" pitchFamily="50" charset="-128"/>
                <a:cs typeface="Courier New" panose="02070309020205020404" pitchFamily="49" charset="0"/>
              </a:rPr>
              <a:t>道北勤医協　旭川北医院</a:t>
            </a:r>
            <a:endParaRPr lang="en-US" altLang="ja-JP" kern="100" dirty="0">
              <a:latin typeface="游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255046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A796184A-7879-45E4-9F75-A0524FE64A9E}"/>
              </a:ext>
            </a:extLst>
          </p:cNvPr>
          <p:cNvSpPr/>
          <p:nvPr/>
        </p:nvSpPr>
        <p:spPr>
          <a:xfrm>
            <a:off x="226833" y="163539"/>
            <a:ext cx="8690334" cy="6309420"/>
          </a:xfrm>
          <a:prstGeom prst="rect">
            <a:avLst/>
          </a:prstGeom>
        </p:spPr>
        <p:txBody>
          <a:bodyPr wrap="square">
            <a:spAutoFit/>
          </a:bodyPr>
          <a:lstStyle/>
          <a:p>
            <a:pPr algn="ctr">
              <a:spcAft>
                <a:spcPts val="0"/>
              </a:spcAft>
            </a:pPr>
            <a:r>
              <a:rPr lang="ja-JP" altLang="ja-JP" sz="2400" b="1" kern="100" dirty="0">
                <a:latin typeface="游明朝" panose="02020400000000000000" pitchFamily="18" charset="-128"/>
                <a:ea typeface="游明朝" panose="02020400000000000000" pitchFamily="18" charset="-128"/>
                <a:cs typeface="Times New Roman" panose="02020603050405020304" pitchFamily="18" charset="0"/>
              </a:rPr>
              <a:t>口腔粘膜上皮細胞に</a:t>
            </a:r>
            <a:r>
              <a:rPr lang="en-US" altLang="ja-JP" sz="2400" b="1" kern="100" dirty="0">
                <a:latin typeface="游明朝" panose="02020400000000000000" pitchFamily="18" charset="-128"/>
                <a:ea typeface="游明朝" panose="02020400000000000000" pitchFamily="18" charset="-128"/>
                <a:cs typeface="Times New Roman" panose="02020603050405020304" pitchFamily="18" charset="0"/>
              </a:rPr>
              <a:t>ACE2</a:t>
            </a:r>
            <a:r>
              <a:rPr lang="ja-JP" altLang="ja-JP" sz="2400" b="1" kern="100" dirty="0">
                <a:latin typeface="游明朝" panose="02020400000000000000" pitchFamily="18" charset="-128"/>
                <a:ea typeface="游明朝" panose="02020400000000000000" pitchFamily="18" charset="-128"/>
                <a:cs typeface="Times New Roman" panose="02020603050405020304" pitchFamily="18" charset="0"/>
              </a:rPr>
              <a:t>受容体が高度</a:t>
            </a:r>
            <a:r>
              <a:rPr lang="ja-JP" altLang="en-US" sz="2400" b="1" kern="100" dirty="0">
                <a:latin typeface="游明朝" panose="02020400000000000000" pitchFamily="18" charset="-128"/>
                <a:ea typeface="游明朝" panose="02020400000000000000" pitchFamily="18" charset="-128"/>
                <a:cs typeface="Times New Roman" panose="02020603050405020304" pitchFamily="18" charset="0"/>
              </a:rPr>
              <a:t>に</a:t>
            </a:r>
            <a:r>
              <a:rPr lang="ja-JP" altLang="ja-JP" sz="2400" b="1" kern="100" dirty="0">
                <a:latin typeface="游明朝" panose="02020400000000000000" pitchFamily="18" charset="-128"/>
                <a:ea typeface="游明朝" panose="02020400000000000000" pitchFamily="18" charset="-128"/>
                <a:cs typeface="Times New Roman" panose="02020603050405020304" pitchFamily="18" charset="0"/>
              </a:rPr>
              <a:t>発現</a:t>
            </a:r>
            <a:endParaRPr lang="en-US" altLang="ja-JP" sz="2400"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kumimoji="1" lang="en-US" altLang="ja-JP" sz="2000" dirty="0"/>
              <a:t>Xu H, Zhong L, Deng J, et al. High expression of ACE2 receptor of 2019-nCoV on the epithelial cells of oral mucosa. </a:t>
            </a:r>
            <a:r>
              <a:rPr kumimoji="1" lang="en-US" altLang="ja-JP" sz="2000" i="1" dirty="0"/>
              <a:t>Int J Oral Sci</a:t>
            </a:r>
            <a:r>
              <a:rPr kumimoji="1" lang="en-US" altLang="ja-JP" sz="2000" dirty="0"/>
              <a:t>. 2020;12(1):8. Published 2020 Feb 24. doi:10.1038/s41368-020-0074-x</a:t>
            </a:r>
          </a:p>
          <a:p>
            <a:pPr algn="just">
              <a:spcAft>
                <a:spcPts val="0"/>
              </a:spcAft>
            </a:pP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【松崎コメント】</a:t>
            </a:r>
          </a:p>
          <a:p>
            <a:pPr algn="just">
              <a:spcAft>
                <a:spcPts val="0"/>
              </a:spcAft>
            </a:pP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この</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Xu</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論文は、</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ACE2</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受容体が</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の主要な侵入門戸と指摘されていることに沿って、口腔粘膜を含む</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13</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種類の臓器細胞について</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ACE2</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受容体発現状況を測定した結果、</a:t>
            </a:r>
            <a:r>
              <a:rPr lang="ja-JP" altLang="ja-JP" sz="2000"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口腔粘膜細胞</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、とりわけ</a:t>
            </a:r>
            <a:r>
              <a:rPr lang="ja-JP" altLang="ja-JP" sz="2000"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舌上皮細胞</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に高度に発現していることが分かったとするものである</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昨日の</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316</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コロナ情報で、肺、心臓、食道、腎臓、膀胱、回腸に</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ACE2</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受容体が発現しているとの</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Zou</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の論文を紹介したが、</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Xu</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は考案で自分たちの成績が</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Zou</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等の指摘と一致していると述べている。バイオリン図を見ると、肺の</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ACE2</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受容体発現強度は必ずしも大きいものではないが、呼吸器細胞全体に占めるⅡ型肺胞上皮細胞の密度が少ないためであろうと指摘し、肺が</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の主要な感染門戸であることに変わりはないと述べている。</a:t>
            </a:r>
            <a:endParaRPr lang="en-US"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この論文の重要点は、①</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舌が</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の感染門戸となる可能性</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があること</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②</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歯科治療の場面でも</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感染予防に</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留意が必要であると思われる</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ことである</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ただし、</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ACE2</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受容体発現が、実際の臨床の場における感染リスク増加に直接結びつくかは、今後の検討が必要だろう。</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xmlns="" id="{F911D158-2899-4D96-8F23-25FFDAC69361}"/>
              </a:ext>
            </a:extLst>
          </p:cNvPr>
          <p:cNvSpPr txBox="1"/>
          <p:nvPr/>
        </p:nvSpPr>
        <p:spPr>
          <a:xfrm>
            <a:off x="8515350" y="0"/>
            <a:ext cx="582295" cy="369332"/>
          </a:xfrm>
          <a:prstGeom prst="rect">
            <a:avLst/>
          </a:prstGeom>
          <a:solidFill>
            <a:schemeClr val="accent2">
              <a:lumMod val="20000"/>
              <a:lumOff val="80000"/>
            </a:schemeClr>
          </a:solidFill>
        </p:spPr>
        <p:txBody>
          <a:bodyPr wrap="square" rtlCol="0">
            <a:spAutoFit/>
          </a:bodyPr>
          <a:lstStyle/>
          <a:p>
            <a:r>
              <a:rPr kumimoji="1" lang="en-US" altLang="ja-JP" dirty="0"/>
              <a:t>1/2</a:t>
            </a:r>
            <a:endParaRPr kumimoji="1" lang="ja-JP" altLang="en-US" dirty="0"/>
          </a:p>
        </p:txBody>
      </p:sp>
    </p:spTree>
    <p:extLst>
      <p:ext uri="{BB962C8B-B14F-4D97-AF65-F5344CB8AC3E}">
        <p14:creationId xmlns:p14="http://schemas.microsoft.com/office/powerpoint/2010/main" val="50697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7BBCDD2D-F415-4BCD-9218-1D4079C024C4}"/>
              </a:ext>
            </a:extLst>
          </p:cNvPr>
          <p:cNvPicPr>
            <a:picLocks noChangeAspect="1"/>
          </p:cNvPicPr>
          <p:nvPr/>
        </p:nvPicPr>
        <p:blipFill rotWithShape="1">
          <a:blip r:embed="rId3"/>
          <a:srcRect l="9450" t="29002" r="57523" b="25984"/>
          <a:stretch/>
        </p:blipFill>
        <p:spPr>
          <a:xfrm>
            <a:off x="366955" y="345440"/>
            <a:ext cx="8044162" cy="6167120"/>
          </a:xfrm>
          <a:prstGeom prst="rect">
            <a:avLst/>
          </a:prstGeom>
        </p:spPr>
      </p:pic>
      <p:sp>
        <p:nvSpPr>
          <p:cNvPr id="3" name="テキスト ボックス 2">
            <a:extLst>
              <a:ext uri="{FF2B5EF4-FFF2-40B4-BE49-F238E27FC236}">
                <a16:creationId xmlns:a16="http://schemas.microsoft.com/office/drawing/2014/main" xmlns="" id="{2C17EAA9-105F-4A13-9D4A-AF466DDC3862}"/>
              </a:ext>
            </a:extLst>
          </p:cNvPr>
          <p:cNvSpPr txBox="1"/>
          <p:nvPr/>
        </p:nvSpPr>
        <p:spPr>
          <a:xfrm>
            <a:off x="1571625" y="184666"/>
            <a:ext cx="7340600" cy="523220"/>
          </a:xfrm>
          <a:prstGeom prst="rect">
            <a:avLst/>
          </a:prstGeom>
          <a:solidFill>
            <a:schemeClr val="bg1"/>
          </a:solidFill>
        </p:spPr>
        <p:txBody>
          <a:bodyPr wrap="square" rtlCol="0">
            <a:spAutoFit/>
          </a:bodyPr>
          <a:lstStyle/>
          <a:p>
            <a:pPr algn="ctr"/>
            <a:r>
              <a:rPr kumimoji="1" lang="ja-JP" altLang="en-US" sz="2800" dirty="0"/>
              <a:t>臓器別</a:t>
            </a:r>
            <a:r>
              <a:rPr kumimoji="1" lang="en-US" altLang="ja-JP" sz="2800" dirty="0"/>
              <a:t>ACE2</a:t>
            </a:r>
            <a:r>
              <a:rPr kumimoji="1" lang="ja-JP" altLang="en-US" sz="2800" dirty="0"/>
              <a:t>受容体発現状態</a:t>
            </a:r>
            <a:r>
              <a:rPr kumimoji="1" lang="ja-JP" altLang="en-US" sz="2000" dirty="0"/>
              <a:t>（バイオリン図）</a:t>
            </a:r>
            <a:endParaRPr kumimoji="1" lang="ja-JP" altLang="en-US" sz="2800" dirty="0"/>
          </a:p>
        </p:txBody>
      </p:sp>
      <p:sp>
        <p:nvSpPr>
          <p:cNvPr id="4" name="テキスト ボックス 3">
            <a:extLst>
              <a:ext uri="{FF2B5EF4-FFF2-40B4-BE49-F238E27FC236}">
                <a16:creationId xmlns:a16="http://schemas.microsoft.com/office/drawing/2014/main" xmlns="" id="{4F21D535-E3B2-4545-9F86-E650E22E32C1}"/>
              </a:ext>
            </a:extLst>
          </p:cNvPr>
          <p:cNvSpPr txBox="1"/>
          <p:nvPr/>
        </p:nvSpPr>
        <p:spPr>
          <a:xfrm>
            <a:off x="1229201" y="5374640"/>
            <a:ext cx="6986528" cy="1483360"/>
          </a:xfrm>
          <a:prstGeom prst="rect">
            <a:avLst/>
          </a:prstGeom>
          <a:solidFill>
            <a:schemeClr val="bg1"/>
          </a:solidFill>
        </p:spPr>
        <p:txBody>
          <a:bodyPr vert="eaVert" wrap="square" rtlCol="0">
            <a:spAutoFit/>
          </a:bodyPr>
          <a:lstStyle/>
          <a:p>
            <a:r>
              <a:rPr kumimoji="1" lang="ja-JP" altLang="en-US" sz="3400" dirty="0"/>
              <a:t>前立腺</a:t>
            </a:r>
            <a:endParaRPr kumimoji="1" lang="en-US" altLang="ja-JP" sz="3400" dirty="0"/>
          </a:p>
          <a:p>
            <a:r>
              <a:rPr kumimoji="1" lang="ja-JP" altLang="en-US" sz="3400" dirty="0"/>
              <a:t>子宮</a:t>
            </a:r>
            <a:endParaRPr kumimoji="1" lang="en-US" altLang="ja-JP" sz="3400" dirty="0"/>
          </a:p>
          <a:p>
            <a:r>
              <a:rPr kumimoji="1" lang="ja-JP" altLang="en-US" sz="3400" dirty="0"/>
              <a:t>乳腺</a:t>
            </a:r>
            <a:endParaRPr kumimoji="1" lang="en-US" altLang="ja-JP" sz="3400" dirty="0"/>
          </a:p>
          <a:p>
            <a:r>
              <a:rPr kumimoji="1" lang="ja-JP" altLang="en-US" sz="3400" dirty="0"/>
              <a:t>膀胱</a:t>
            </a:r>
            <a:endParaRPr kumimoji="1" lang="en-US" altLang="ja-JP" sz="3400" dirty="0"/>
          </a:p>
          <a:p>
            <a:r>
              <a:rPr kumimoji="1" lang="ja-JP" altLang="en-US" sz="3400" dirty="0"/>
              <a:t>食道</a:t>
            </a:r>
            <a:endParaRPr kumimoji="1" lang="en-US" altLang="ja-JP" sz="3400" dirty="0"/>
          </a:p>
          <a:p>
            <a:r>
              <a:rPr kumimoji="1" lang="ja-JP" altLang="en-US" sz="3400" dirty="0"/>
              <a:t>甲状腺</a:t>
            </a:r>
            <a:endParaRPr kumimoji="1" lang="en-US" altLang="ja-JP" sz="3400" dirty="0"/>
          </a:p>
          <a:p>
            <a:r>
              <a:rPr kumimoji="1" lang="ja-JP" altLang="en-US" sz="3400" dirty="0"/>
              <a:t>肺</a:t>
            </a:r>
            <a:endParaRPr kumimoji="1" lang="en-US" altLang="ja-JP" sz="3400" dirty="0"/>
          </a:p>
          <a:p>
            <a:r>
              <a:rPr kumimoji="1" lang="ja-JP" altLang="en-US" sz="3400" dirty="0"/>
              <a:t>口腔</a:t>
            </a:r>
            <a:endParaRPr kumimoji="1" lang="en-US" altLang="ja-JP" sz="3400" dirty="0"/>
          </a:p>
          <a:p>
            <a:r>
              <a:rPr kumimoji="1" lang="ja-JP" altLang="en-US" sz="3400" dirty="0"/>
              <a:t>肝臓</a:t>
            </a:r>
            <a:endParaRPr kumimoji="1" lang="en-US" altLang="ja-JP" sz="3400" dirty="0"/>
          </a:p>
          <a:p>
            <a:r>
              <a:rPr kumimoji="1" lang="ja-JP" altLang="en-US" sz="3400" dirty="0"/>
              <a:t>胆管</a:t>
            </a:r>
            <a:endParaRPr kumimoji="1" lang="en-US" altLang="ja-JP" sz="3400" dirty="0"/>
          </a:p>
          <a:p>
            <a:r>
              <a:rPr kumimoji="1" lang="ja-JP" altLang="en-US" sz="3400" dirty="0"/>
              <a:t>胃</a:t>
            </a:r>
            <a:endParaRPr kumimoji="1" lang="en-US" altLang="ja-JP" sz="3400" dirty="0"/>
          </a:p>
          <a:p>
            <a:r>
              <a:rPr kumimoji="1" lang="ja-JP" altLang="en-US" sz="3400" dirty="0"/>
              <a:t>腎臓</a:t>
            </a:r>
            <a:endParaRPr kumimoji="1" lang="en-US" altLang="ja-JP" sz="3400" dirty="0"/>
          </a:p>
          <a:p>
            <a:r>
              <a:rPr kumimoji="1" lang="ja-JP" altLang="en-US" sz="3400" dirty="0"/>
              <a:t>腸管</a:t>
            </a:r>
            <a:endParaRPr kumimoji="1" lang="en-US" altLang="ja-JP" sz="3400" dirty="0"/>
          </a:p>
        </p:txBody>
      </p:sp>
      <p:sp>
        <p:nvSpPr>
          <p:cNvPr id="5" name="テキスト ボックス 4">
            <a:extLst>
              <a:ext uri="{FF2B5EF4-FFF2-40B4-BE49-F238E27FC236}">
                <a16:creationId xmlns:a16="http://schemas.microsoft.com/office/drawing/2014/main" xmlns="" id="{FD493DBB-13BF-42C0-858F-8A41A25BCAE9}"/>
              </a:ext>
            </a:extLst>
          </p:cNvPr>
          <p:cNvSpPr txBox="1"/>
          <p:nvPr/>
        </p:nvSpPr>
        <p:spPr>
          <a:xfrm>
            <a:off x="8515350" y="0"/>
            <a:ext cx="582295" cy="369332"/>
          </a:xfrm>
          <a:prstGeom prst="rect">
            <a:avLst/>
          </a:prstGeom>
          <a:solidFill>
            <a:schemeClr val="accent2">
              <a:lumMod val="20000"/>
              <a:lumOff val="80000"/>
            </a:schemeClr>
          </a:solidFill>
        </p:spPr>
        <p:txBody>
          <a:bodyPr wrap="square" rtlCol="0">
            <a:spAutoFit/>
          </a:bodyPr>
          <a:lstStyle/>
          <a:p>
            <a:r>
              <a:rPr kumimoji="1" lang="en-US" altLang="ja-JP" dirty="0"/>
              <a:t>2/2</a:t>
            </a:r>
            <a:endParaRPr kumimoji="1" lang="ja-JP" altLang="en-US" dirty="0"/>
          </a:p>
        </p:txBody>
      </p:sp>
    </p:spTree>
    <p:extLst>
      <p:ext uri="{BB962C8B-B14F-4D97-AF65-F5344CB8AC3E}">
        <p14:creationId xmlns:p14="http://schemas.microsoft.com/office/powerpoint/2010/main" val="242913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F3ED101-62D8-4E22-8413-68CF613FF8FD}"/>
              </a:ext>
            </a:extLst>
          </p:cNvPr>
          <p:cNvSpPr txBox="1"/>
          <p:nvPr/>
        </p:nvSpPr>
        <p:spPr>
          <a:xfrm>
            <a:off x="390525" y="1409700"/>
            <a:ext cx="8391525" cy="2232021"/>
          </a:xfrm>
          <a:prstGeom prst="rect">
            <a:avLst/>
          </a:prstGeom>
          <a:noFill/>
        </p:spPr>
        <p:txBody>
          <a:bodyPr wrap="square" rtlCol="0">
            <a:spAutoFit/>
          </a:bodyPr>
          <a:lstStyle/>
          <a:p>
            <a:pPr>
              <a:lnSpc>
                <a:spcPct val="150000"/>
              </a:lnSpc>
            </a:pPr>
            <a:r>
              <a:rPr kumimoji="1" lang="ja-JP" altLang="en-US" sz="3200" dirty="0"/>
              <a:t>においや味がわからなくなるという意外な症状が</a:t>
            </a:r>
            <a:r>
              <a:rPr kumimoji="1" lang="en-US" altLang="ja-JP" sz="3200" dirty="0"/>
              <a:t>COVID-19</a:t>
            </a:r>
            <a:r>
              <a:rPr kumimoji="1" lang="ja-JP" altLang="en-US" sz="3200" dirty="0"/>
              <a:t>の患者さんに見られたことも、</a:t>
            </a:r>
            <a:r>
              <a:rPr kumimoji="1" lang="en-US" altLang="ja-JP" sz="3200" dirty="0"/>
              <a:t>ACE2</a:t>
            </a:r>
            <a:r>
              <a:rPr kumimoji="1" lang="ja-JP" altLang="en-US" sz="3200" dirty="0"/>
              <a:t>の有り無しで説明がつくと思われます。</a:t>
            </a:r>
          </a:p>
        </p:txBody>
      </p:sp>
    </p:spTree>
    <p:extLst>
      <p:ext uri="{BB962C8B-B14F-4D97-AF65-F5344CB8AC3E}">
        <p14:creationId xmlns:p14="http://schemas.microsoft.com/office/powerpoint/2010/main" val="222993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EE215A1B-D99F-4203-B1D8-45F0AE73A8E4}"/>
              </a:ext>
            </a:extLst>
          </p:cNvPr>
          <p:cNvSpPr/>
          <p:nvPr/>
        </p:nvSpPr>
        <p:spPr>
          <a:xfrm>
            <a:off x="514350" y="486966"/>
            <a:ext cx="8296275" cy="5693866"/>
          </a:xfrm>
          <a:prstGeom prst="rect">
            <a:avLst/>
          </a:prstGeom>
        </p:spPr>
        <p:txBody>
          <a:bodyPr wrap="square">
            <a:spAutoFit/>
          </a:bodyPr>
          <a:lstStyle/>
          <a:p>
            <a:pPr algn="ctr"/>
            <a:r>
              <a:rPr lang="en-US" altLang="ja-JP" sz="2400" b="1"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COVID-19</a:t>
            </a:r>
            <a:r>
              <a:rPr lang="ja-JP" altLang="ja-JP" sz="2400" b="1"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感染によると思われる突発性無嗅覚症</a:t>
            </a:r>
            <a:endParaRPr lang="ja-JP" altLang="ja-JP" sz="2800" b="1" kern="100" dirty="0">
              <a:latin typeface="游明朝" panose="02020400000000000000" pitchFamily="18" charset="-128"/>
              <a:ea typeface="游明朝" panose="02020400000000000000" pitchFamily="18" charset="-128"/>
              <a:cs typeface="Times New Roman" panose="02020603050405020304" pitchFamily="18" charset="0"/>
            </a:endParaRPr>
          </a:p>
          <a:p>
            <a:r>
              <a:rPr lang="en-US"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Eliezer M</a:t>
            </a:r>
            <a:r>
              <a:rPr lang="ja-JP"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a:t>
            </a:r>
            <a:r>
              <a:rPr lang="en-US" altLang="ja-JP" sz="2000" kern="0" dirty="0">
                <a:solidFill>
                  <a:srgbClr val="000000"/>
                </a:solidFill>
                <a:latin typeface="Arial" panose="020B0604020202020204" pitchFamily="34" charset="0"/>
                <a:ea typeface="ＭＳ Ｐゴシック" panose="020B0600070205080204" pitchFamily="50" charset="-128"/>
                <a:cs typeface="Times New Roman" panose="02020603050405020304" pitchFamily="18" charset="0"/>
              </a:rPr>
              <a:t>Department of Neuroradiology, </a:t>
            </a:r>
            <a:r>
              <a:rPr lang="en-US" altLang="ja-JP" sz="2000" kern="0" dirty="0" err="1">
                <a:solidFill>
                  <a:srgbClr val="000000"/>
                </a:solidFill>
                <a:latin typeface="Arial" panose="020B0604020202020204" pitchFamily="34" charset="0"/>
                <a:ea typeface="ＭＳ Ｐゴシック" panose="020B0600070205080204" pitchFamily="50" charset="-128"/>
                <a:cs typeface="Times New Roman" panose="02020603050405020304" pitchFamily="18" charset="0"/>
              </a:rPr>
              <a:t>Lariboisière</a:t>
            </a:r>
            <a:r>
              <a:rPr lang="en-US" altLang="ja-JP" sz="2000" kern="0" dirty="0">
                <a:solidFill>
                  <a:srgbClr val="000000"/>
                </a:solidFill>
                <a:latin typeface="Arial" panose="020B0604020202020204" pitchFamily="34" charset="0"/>
                <a:ea typeface="ＭＳ Ｐゴシック" panose="020B0600070205080204" pitchFamily="50" charset="-128"/>
                <a:cs typeface="Times New Roman" panose="02020603050405020304" pitchFamily="18" charset="0"/>
              </a:rPr>
              <a:t> University Hospital, Paris, France</a:t>
            </a:r>
            <a:r>
              <a:rPr lang="ja-JP"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a:t>
            </a:r>
            <a:r>
              <a:rPr lang="en-US"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 </a:t>
            </a:r>
            <a:r>
              <a:rPr lang="en-US" altLang="ja-JP" sz="2000" kern="0" dirty="0" err="1">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Hautefort</a:t>
            </a:r>
            <a:r>
              <a:rPr lang="en-US"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 C, Hamel AL, </a:t>
            </a:r>
            <a:r>
              <a:rPr lang="en-US" altLang="ja-JP" sz="2000" kern="0" dirty="0" err="1">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Verillaud</a:t>
            </a:r>
            <a:r>
              <a:rPr lang="en-US"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 B, Herman P, </a:t>
            </a:r>
            <a:r>
              <a:rPr lang="en-US" altLang="ja-JP" sz="2000" kern="0" dirty="0" err="1">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Houdart</a:t>
            </a:r>
            <a:r>
              <a:rPr lang="en-US"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 E, </a:t>
            </a:r>
            <a:r>
              <a:rPr lang="en-US" altLang="ja-JP" sz="2000" kern="0" dirty="0" err="1">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Eloit</a:t>
            </a:r>
            <a:r>
              <a:rPr lang="en-US"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 </a:t>
            </a:r>
            <a:r>
              <a:rPr lang="en-US" altLang="ja-JP" sz="2000" kern="0" dirty="0" err="1">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C.Sudden</a:t>
            </a:r>
            <a:r>
              <a:rPr lang="en-US"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 and Complete Olfactory Loss Function as a Possible Symptom of COVID-19.JAMA </a:t>
            </a:r>
            <a:r>
              <a:rPr lang="en-US" altLang="ja-JP" sz="2000" kern="0" dirty="0" err="1">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Otolaryngol</a:t>
            </a:r>
            <a:r>
              <a:rPr lang="en-US"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 Head Neck Surg. 2020 Apr 8.</a:t>
            </a:r>
          </a:p>
          <a:p>
            <a:endParaRPr lang="en-US"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endParaRPr>
          </a:p>
          <a:p>
            <a:r>
              <a:rPr lang="en-US"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a:t>
            </a:r>
            <a:r>
              <a:rPr lang="ja-JP" altLang="en-US"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症例報告要旨</a:t>
            </a:r>
            <a:r>
              <a:rPr lang="en-US" altLang="ja-JP" sz="2000" kern="0" dirty="0">
                <a:solidFill>
                  <a:srgbClr val="000000"/>
                </a:solidFill>
                <a:latin typeface="Consolas" panose="020B0609020204030204" pitchFamily="49" charset="0"/>
                <a:ea typeface="ＭＳ ゴシック" panose="020B0609070205080204" pitchFamily="49" charset="-128"/>
                <a:cs typeface="ＭＳ ゴシック" panose="020B0609070205080204" pitchFamily="49" charset="-128"/>
              </a:rPr>
              <a:t>】</a:t>
            </a:r>
          </a:p>
          <a:p>
            <a:r>
              <a:rPr lang="en-US" altLang="ja-JP" sz="2000" dirty="0"/>
              <a:t>40</a:t>
            </a:r>
            <a:r>
              <a:rPr lang="ja-JP" altLang="ja-JP" sz="2000" dirty="0"/>
              <a:t>代女性。鼻閉はないが急性無嗅覚症発症。味覚障害なし。発症の数日前に、乾性咳嗽、頭痛、筋肉痛あり。鼻鏡検査では所見なし。</a:t>
            </a:r>
            <a:r>
              <a:rPr lang="en-US" altLang="ja-JP" sz="2000" dirty="0"/>
              <a:t>5</a:t>
            </a:r>
            <a:r>
              <a:rPr lang="ja-JP" altLang="ja-JP" sz="2000" dirty="0"/>
              <a:t>種類の嗅覚検査物質感知不能。</a:t>
            </a:r>
            <a:r>
              <a:rPr lang="en-US" altLang="ja-JP" sz="2000" dirty="0"/>
              <a:t>CT</a:t>
            </a:r>
            <a:r>
              <a:rPr lang="ja-JP" altLang="ja-JP" sz="2000" dirty="0"/>
              <a:t>と</a:t>
            </a:r>
            <a:r>
              <a:rPr lang="en-US" altLang="ja-JP" sz="2000" dirty="0"/>
              <a:t>MRI</a:t>
            </a:r>
            <a:r>
              <a:rPr lang="ja-JP" altLang="ja-JP" sz="2000" dirty="0"/>
              <a:t>により両側嗅覚裂の炎症性閉塞が確認された。嗅球と嗅覚管に異常なし。パートナーが</a:t>
            </a:r>
            <a:r>
              <a:rPr lang="en-US" altLang="ja-JP" sz="2000" dirty="0"/>
              <a:t>COVID-19</a:t>
            </a:r>
            <a:r>
              <a:rPr lang="ja-JP" altLang="ja-JP" sz="2000" dirty="0"/>
              <a:t>感染疑い者だったため、</a:t>
            </a:r>
            <a:r>
              <a:rPr lang="en-US" altLang="ja-JP" sz="2000" dirty="0"/>
              <a:t>RT-PCR</a:t>
            </a:r>
            <a:r>
              <a:rPr lang="ja-JP" altLang="ja-JP" sz="2000" dirty="0"/>
              <a:t>を実施、陽性と判明。</a:t>
            </a:r>
          </a:p>
          <a:p>
            <a:r>
              <a:rPr lang="ja-JP" altLang="ja-JP" sz="2000" dirty="0"/>
              <a:t>嗅覚裂の閉塞は通常鼻咽頭の重症炎症で発生するが、患者は鼻汁鼻閉を訴えていない。</a:t>
            </a:r>
            <a:r>
              <a:rPr lang="en-US" altLang="ja-JP" sz="2000" dirty="0"/>
              <a:t>COVID-19</a:t>
            </a:r>
            <a:r>
              <a:rPr lang="ja-JP" altLang="ja-JP" sz="2000" dirty="0"/>
              <a:t>は</a:t>
            </a:r>
            <a:r>
              <a:rPr lang="en-US" altLang="ja-JP" sz="2000" dirty="0"/>
              <a:t>ACE2</a:t>
            </a:r>
            <a:r>
              <a:rPr lang="ja-JP" altLang="ja-JP" sz="2000" dirty="0"/>
              <a:t>受容体から呼吸器上皮に侵入するとされており、</a:t>
            </a:r>
            <a:r>
              <a:rPr lang="en-US" altLang="ja-JP" sz="2000" dirty="0"/>
              <a:t>COVID-19</a:t>
            </a:r>
            <a:r>
              <a:rPr lang="ja-JP" altLang="ja-JP" sz="2000" dirty="0"/>
              <a:t>が嗅覚受容体に選択的に感染した可能性も考えられる。発熱、咳を訴える患者に鼻閉を伴わない急性の無嗅覚症が発生した場合、</a:t>
            </a:r>
            <a:r>
              <a:rPr lang="en-US" altLang="ja-JP" sz="2000" dirty="0"/>
              <a:t>COVID-19</a:t>
            </a:r>
            <a:r>
              <a:rPr lang="ja-JP" altLang="ja-JP" sz="2000" dirty="0"/>
              <a:t>感染も疑う必要があるだろう。</a:t>
            </a:r>
          </a:p>
        </p:txBody>
      </p:sp>
      <p:sp>
        <p:nvSpPr>
          <p:cNvPr id="3" name="テキスト ボックス 2">
            <a:extLst>
              <a:ext uri="{FF2B5EF4-FFF2-40B4-BE49-F238E27FC236}">
                <a16:creationId xmlns:a16="http://schemas.microsoft.com/office/drawing/2014/main" xmlns="" id="{1C5E9866-BD6E-4542-B279-DDC601A582AA}"/>
              </a:ext>
            </a:extLst>
          </p:cNvPr>
          <p:cNvSpPr txBox="1"/>
          <p:nvPr/>
        </p:nvSpPr>
        <p:spPr>
          <a:xfrm>
            <a:off x="8515350" y="0"/>
            <a:ext cx="582295" cy="369332"/>
          </a:xfrm>
          <a:prstGeom prst="rect">
            <a:avLst/>
          </a:prstGeom>
          <a:solidFill>
            <a:srgbClr val="92D050"/>
          </a:solidFill>
        </p:spPr>
        <p:txBody>
          <a:bodyPr wrap="square" rtlCol="0">
            <a:spAutoFit/>
          </a:bodyPr>
          <a:lstStyle/>
          <a:p>
            <a:r>
              <a:rPr kumimoji="1" lang="en-US" altLang="ja-JP" dirty="0"/>
              <a:t>1/2</a:t>
            </a:r>
            <a:endParaRPr kumimoji="1" lang="ja-JP" altLang="en-US" dirty="0"/>
          </a:p>
        </p:txBody>
      </p:sp>
    </p:spTree>
    <p:extLst>
      <p:ext uri="{BB962C8B-B14F-4D97-AF65-F5344CB8AC3E}">
        <p14:creationId xmlns:p14="http://schemas.microsoft.com/office/powerpoint/2010/main" val="61608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110D5C4A-2651-4AE1-8726-4DEE314C0E31}"/>
              </a:ext>
            </a:extLst>
          </p:cNvPr>
          <p:cNvPicPr/>
          <p:nvPr/>
        </p:nvPicPr>
        <p:blipFill rotWithShape="1">
          <a:blip r:embed="rId3"/>
          <a:srcRect l="27678" t="36686" r="56941" b="37275"/>
          <a:stretch/>
        </p:blipFill>
        <p:spPr bwMode="auto">
          <a:xfrm>
            <a:off x="391163" y="1093232"/>
            <a:ext cx="4572000" cy="3804920"/>
          </a:xfrm>
          <a:prstGeom prst="rect">
            <a:avLst/>
          </a:prstGeom>
          <a:ln>
            <a:noFill/>
          </a:ln>
          <a:extLst>
            <a:ext uri="{53640926-AAD7-44D8-BBD7-CCE9431645EC}">
              <a14:shadowObscured xmlns:a14="http://schemas.microsoft.com/office/drawing/2010/main"/>
            </a:ext>
          </a:extLst>
        </p:spPr>
      </p:pic>
      <p:sp>
        <p:nvSpPr>
          <p:cNvPr id="4" name="正方形/長方形 3">
            <a:extLst>
              <a:ext uri="{FF2B5EF4-FFF2-40B4-BE49-F238E27FC236}">
                <a16:creationId xmlns:a16="http://schemas.microsoft.com/office/drawing/2014/main" xmlns="" id="{339E9C76-2CA3-4AA3-A2AB-873EDC6D9705}"/>
              </a:ext>
            </a:extLst>
          </p:cNvPr>
          <p:cNvSpPr/>
          <p:nvPr/>
        </p:nvSpPr>
        <p:spPr>
          <a:xfrm>
            <a:off x="4966336" y="1855320"/>
            <a:ext cx="3946523" cy="1015663"/>
          </a:xfrm>
          <a:prstGeom prst="rect">
            <a:avLst/>
          </a:prstGeom>
        </p:spPr>
        <p:txBody>
          <a:bodyPr wrap="square">
            <a:spAutoFit/>
          </a:bodyPr>
          <a:lstStyle/>
          <a:p>
            <a:r>
              <a:rPr kumimoji="1" lang="ja-JP" altLang="en-US" sz="2000" dirty="0"/>
              <a:t>嗅覚裂の両側性閉塞（黄色矢印）はあるが、他の鼻腔閉塞はない</a:t>
            </a:r>
            <a:endParaRPr kumimoji="1" lang="en-US" altLang="ja-JP" sz="2000" dirty="0"/>
          </a:p>
        </p:txBody>
      </p:sp>
      <p:sp>
        <p:nvSpPr>
          <p:cNvPr id="5" name="正方形/長方形 4">
            <a:extLst>
              <a:ext uri="{FF2B5EF4-FFF2-40B4-BE49-F238E27FC236}">
                <a16:creationId xmlns:a16="http://schemas.microsoft.com/office/drawing/2014/main" xmlns="" id="{88802972-BD97-42D1-85D1-787476AEB1BF}"/>
              </a:ext>
            </a:extLst>
          </p:cNvPr>
          <p:cNvSpPr/>
          <p:nvPr/>
        </p:nvSpPr>
        <p:spPr>
          <a:xfrm>
            <a:off x="5099686" y="3158589"/>
            <a:ext cx="3263264" cy="1015663"/>
          </a:xfrm>
          <a:prstGeom prst="rect">
            <a:avLst/>
          </a:prstGeom>
        </p:spPr>
        <p:txBody>
          <a:bodyPr wrap="square">
            <a:spAutoFit/>
          </a:bodyPr>
          <a:lstStyle/>
          <a:p>
            <a:r>
              <a:rPr kumimoji="1" lang="ja-JP" altLang="en-US" sz="2000" dirty="0"/>
              <a:t>嗅球（青矢印）に異常なし。嗅覚裂の両側性閉塞あり（黄色矢印）</a:t>
            </a:r>
          </a:p>
        </p:txBody>
      </p:sp>
      <p:sp>
        <p:nvSpPr>
          <p:cNvPr id="6" name="テキスト ボックス 5">
            <a:extLst>
              <a:ext uri="{FF2B5EF4-FFF2-40B4-BE49-F238E27FC236}">
                <a16:creationId xmlns:a16="http://schemas.microsoft.com/office/drawing/2014/main" xmlns="" id="{F6A2AD45-8911-4942-842D-3AF2C44E80EE}"/>
              </a:ext>
            </a:extLst>
          </p:cNvPr>
          <p:cNvSpPr txBox="1"/>
          <p:nvPr/>
        </p:nvSpPr>
        <p:spPr>
          <a:xfrm>
            <a:off x="8561705" y="0"/>
            <a:ext cx="582295" cy="369332"/>
          </a:xfrm>
          <a:prstGeom prst="rect">
            <a:avLst/>
          </a:prstGeom>
          <a:solidFill>
            <a:srgbClr val="92D050"/>
          </a:solidFill>
        </p:spPr>
        <p:txBody>
          <a:bodyPr wrap="square" rtlCol="0">
            <a:spAutoFit/>
          </a:bodyPr>
          <a:lstStyle/>
          <a:p>
            <a:r>
              <a:rPr kumimoji="1" lang="en-US" altLang="ja-JP" dirty="0"/>
              <a:t>2/2</a:t>
            </a:r>
            <a:endParaRPr kumimoji="1" lang="ja-JP" altLang="en-US" dirty="0"/>
          </a:p>
        </p:txBody>
      </p:sp>
    </p:spTree>
    <p:extLst>
      <p:ext uri="{BB962C8B-B14F-4D97-AF65-F5344CB8AC3E}">
        <p14:creationId xmlns:p14="http://schemas.microsoft.com/office/powerpoint/2010/main" val="231411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CD1054A8-620C-4502-AD48-53DAA6AD042D}"/>
              </a:ext>
            </a:extLst>
          </p:cNvPr>
          <p:cNvSpPr/>
          <p:nvPr/>
        </p:nvSpPr>
        <p:spPr>
          <a:xfrm>
            <a:off x="123825" y="388712"/>
            <a:ext cx="8696325" cy="6080575"/>
          </a:xfrm>
          <a:prstGeom prst="rect">
            <a:avLst/>
          </a:prstGeom>
        </p:spPr>
        <p:txBody>
          <a:bodyPr wrap="square">
            <a:spAutoFit/>
          </a:bodyPr>
          <a:lstStyle/>
          <a:p>
            <a:pPr algn="ctr"/>
            <a:r>
              <a:rPr lang="en-US" altLang="ja-JP" sz="2000" b="1" dirty="0"/>
              <a:t>COVID-19</a:t>
            </a:r>
            <a:r>
              <a:rPr lang="ja-JP" altLang="ja-JP" sz="2000" b="1" dirty="0"/>
              <a:t>患者における自覚症状としての嗅覚、味覚障害：横断調査</a:t>
            </a:r>
          </a:p>
          <a:p>
            <a:pPr algn="just">
              <a:spcAft>
                <a:spcPts val="0"/>
              </a:spcAft>
            </a:pPr>
            <a:r>
              <a:rPr lang="en-US" altLang="ja-JP" kern="100" dirty="0" err="1">
                <a:solidFill>
                  <a:srgbClr val="212121"/>
                </a:solidFill>
                <a:latin typeface="Segoe UI" panose="020B0502040204020203" pitchFamily="34" charset="0"/>
                <a:ea typeface="游明朝" panose="02020400000000000000" pitchFamily="18" charset="-128"/>
                <a:cs typeface="Times New Roman" panose="02020603050405020304" pitchFamily="18" charset="0"/>
              </a:rPr>
              <a:t>Giacomelli</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A, </a:t>
            </a:r>
            <a:r>
              <a:rPr lang="en-US" altLang="ja-JP" kern="100" dirty="0" err="1">
                <a:solidFill>
                  <a:srgbClr val="212121"/>
                </a:solidFill>
                <a:latin typeface="Segoe UI" panose="020B0502040204020203" pitchFamily="34" charset="0"/>
                <a:ea typeface="游明朝" panose="02020400000000000000" pitchFamily="18" charset="-128"/>
                <a:cs typeface="Times New Roman" panose="02020603050405020304" pitchFamily="18" charset="0"/>
              </a:rPr>
              <a:t>Pezzati</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L, Conti F, et al. Self-reported olfactory and taste disorders in SARS-CoV-2 patients: a cross-sectional study [published online ahead of print, 2020 Mar 26]. </a:t>
            </a:r>
            <a:r>
              <a:rPr lang="en-US" altLang="ja-JP" i="1" kern="100" dirty="0">
                <a:solidFill>
                  <a:srgbClr val="212121"/>
                </a:solidFill>
                <a:latin typeface="&amp;quot"/>
                <a:ea typeface="游明朝" panose="02020400000000000000" pitchFamily="18" charset="-128"/>
                <a:cs typeface="Times New Roman" panose="02020603050405020304" pitchFamily="18" charset="0"/>
              </a:rPr>
              <a:t>Clin Infect Dis</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2020;ciaa330. doi:10.1093/</a:t>
            </a:r>
            <a:r>
              <a:rPr lang="en-US" altLang="ja-JP" kern="100" dirty="0" err="1">
                <a:solidFill>
                  <a:srgbClr val="212121"/>
                </a:solidFill>
                <a:latin typeface="Segoe UI" panose="020B0502040204020203" pitchFamily="34" charset="0"/>
                <a:ea typeface="游明朝" panose="02020400000000000000" pitchFamily="18" charset="-128"/>
                <a:cs typeface="Times New Roman" panose="02020603050405020304" pitchFamily="18" charset="0"/>
              </a:rPr>
              <a:t>cid</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/ciaa330</a:t>
            </a:r>
          </a:p>
          <a:p>
            <a:pPr algn="just">
              <a:spcAft>
                <a:spcPts val="0"/>
              </a:spcAft>
            </a:pPr>
            <a:endPar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endParaRPr>
          </a:p>
          <a:p>
            <a:pPr>
              <a:lnSpc>
                <a:spcPct val="150000"/>
              </a:lnSpc>
            </a:pPr>
            <a:r>
              <a:rPr lang="ja-JP" altLang="ja-JP" sz="2000" dirty="0"/>
              <a:t>【要旨】</a:t>
            </a:r>
          </a:p>
          <a:p>
            <a:pPr>
              <a:lnSpc>
                <a:spcPct val="150000"/>
              </a:lnSpc>
            </a:pPr>
            <a:r>
              <a:rPr lang="ja-JP" altLang="ja-JP" sz="2000" dirty="0"/>
              <a:t>（イタリア論文）</a:t>
            </a:r>
            <a:r>
              <a:rPr lang="en-US" altLang="ja-JP" sz="2000" dirty="0"/>
              <a:t>88</a:t>
            </a:r>
            <a:r>
              <a:rPr lang="ja-JP" altLang="ja-JP" sz="2000" dirty="0"/>
              <a:t>名の</a:t>
            </a:r>
            <a:r>
              <a:rPr lang="en-US" altLang="ja-JP" sz="2000" dirty="0"/>
              <a:t>COVID-19</a:t>
            </a:r>
            <a:r>
              <a:rPr lang="ja-JP" altLang="ja-JP" sz="2000" dirty="0"/>
              <a:t>患者のうち</a:t>
            </a:r>
            <a:r>
              <a:rPr lang="en-US" altLang="ja-JP" sz="2000" dirty="0"/>
              <a:t>29</a:t>
            </a:r>
            <a:r>
              <a:rPr lang="ja-JP" altLang="ja-JP" sz="2000" dirty="0"/>
              <a:t>名（認知症</a:t>
            </a:r>
            <a:r>
              <a:rPr lang="en-US" altLang="ja-JP" sz="2000" dirty="0"/>
              <a:t>4</a:t>
            </a:r>
            <a:r>
              <a:rPr lang="ja-JP" altLang="ja-JP" sz="2000" dirty="0"/>
              <a:t>名、言語機能障害</a:t>
            </a:r>
            <a:r>
              <a:rPr lang="en-US" altLang="ja-JP" sz="2000" dirty="0"/>
              <a:t>2</a:t>
            </a:r>
            <a:r>
              <a:rPr lang="ja-JP" altLang="ja-JP" sz="2000" dirty="0"/>
              <a:t>名、非侵襲的人工呼吸中</a:t>
            </a:r>
            <a:r>
              <a:rPr lang="en-US" altLang="ja-JP" sz="2000" dirty="0"/>
              <a:t>23</a:t>
            </a:r>
            <a:r>
              <a:rPr lang="ja-JP" altLang="ja-JP" sz="2000" dirty="0"/>
              <a:t>名）を除く適切な問診が可能な</a:t>
            </a:r>
            <a:r>
              <a:rPr lang="en-US" altLang="ja-JP" sz="2000" dirty="0"/>
              <a:t>59</a:t>
            </a:r>
            <a:r>
              <a:rPr lang="ja-JP" altLang="ja-JP" sz="2000" dirty="0"/>
              <a:t>名について嗅覚、味覚障害を検討した。</a:t>
            </a:r>
            <a:r>
              <a:rPr lang="en-US" altLang="ja-JP" sz="2000" dirty="0"/>
              <a:t>20</a:t>
            </a:r>
            <a:r>
              <a:rPr lang="ja-JP" altLang="ja-JP" sz="2000" dirty="0"/>
              <a:t>名（</a:t>
            </a:r>
            <a:r>
              <a:rPr lang="en-US" altLang="ja-JP" sz="2000" dirty="0"/>
              <a:t>33.9%</a:t>
            </a:r>
            <a:r>
              <a:rPr lang="ja-JP" altLang="ja-JP" sz="2000" dirty="0"/>
              <a:t>）に嗅覚、味覚障害のいずれか、</a:t>
            </a:r>
            <a:r>
              <a:rPr lang="en-US" altLang="ja-JP" sz="2000" dirty="0"/>
              <a:t>11</a:t>
            </a:r>
            <a:r>
              <a:rPr lang="ja-JP" altLang="ja-JP" sz="2000" dirty="0"/>
              <a:t>名（</a:t>
            </a:r>
            <a:r>
              <a:rPr lang="en-US" altLang="ja-JP" sz="2000" dirty="0"/>
              <a:t>18.6%</a:t>
            </a:r>
            <a:r>
              <a:rPr lang="ja-JP" altLang="ja-JP" sz="2000" dirty="0"/>
              <a:t>）に両方が見られた。</a:t>
            </a:r>
            <a:r>
              <a:rPr lang="en-US" altLang="ja-JP" sz="2000" dirty="0"/>
              <a:t>12</a:t>
            </a:r>
            <a:r>
              <a:rPr lang="ja-JP" altLang="ja-JP" sz="2000" dirty="0"/>
              <a:t>名（</a:t>
            </a:r>
            <a:r>
              <a:rPr lang="en-US" altLang="ja-JP" sz="2000" dirty="0"/>
              <a:t>20.3%</a:t>
            </a:r>
            <a:r>
              <a:rPr lang="ja-JP" altLang="ja-JP" sz="2000" dirty="0"/>
              <a:t>）に入院前、</a:t>
            </a:r>
            <a:r>
              <a:rPr lang="en-US" altLang="ja-JP" sz="2000" dirty="0"/>
              <a:t>8</a:t>
            </a:r>
            <a:r>
              <a:rPr lang="ja-JP" altLang="ja-JP" sz="2000" dirty="0"/>
              <a:t>名（</a:t>
            </a:r>
            <a:r>
              <a:rPr lang="en-US" altLang="ja-JP" sz="2000" dirty="0"/>
              <a:t>13.5%</a:t>
            </a:r>
            <a:r>
              <a:rPr lang="ja-JP" altLang="ja-JP" sz="2000" dirty="0"/>
              <a:t>）に入院後症状が出現した。味覚障害の</a:t>
            </a:r>
            <a:r>
              <a:rPr lang="en-US" altLang="ja-JP" sz="2000" dirty="0"/>
              <a:t>91%</a:t>
            </a:r>
            <a:r>
              <a:rPr lang="ja-JP" altLang="ja-JP" sz="2000" dirty="0"/>
              <a:t>が入院前に出現した。入院後、嗅覚障害と味覚障害の出現頻度に違いはなかった。嗅覚、味覚障害は女性に多く</a:t>
            </a:r>
            <a:r>
              <a:rPr lang="en-US" altLang="ja-JP" sz="2000" dirty="0"/>
              <a:t>[</a:t>
            </a:r>
            <a:r>
              <a:rPr lang="ja-JP" altLang="ja-JP" sz="2000" dirty="0"/>
              <a:t>女性</a:t>
            </a:r>
            <a:r>
              <a:rPr lang="en-US" altLang="ja-JP" sz="2000" dirty="0"/>
              <a:t>10/19</a:t>
            </a:r>
            <a:r>
              <a:rPr lang="ja-JP" altLang="ja-JP" sz="2000" dirty="0"/>
              <a:t>（</a:t>
            </a:r>
            <a:r>
              <a:rPr lang="en-US" altLang="ja-JP" sz="2000" dirty="0"/>
              <a:t>52.6%</a:t>
            </a:r>
            <a:r>
              <a:rPr lang="ja-JP" altLang="ja-JP" sz="2000" dirty="0"/>
              <a:t>）</a:t>
            </a:r>
            <a:r>
              <a:rPr lang="en-US" altLang="ja-JP" sz="2000" dirty="0"/>
              <a:t>,</a:t>
            </a:r>
            <a:r>
              <a:rPr lang="ja-JP" altLang="ja-JP" sz="2000" dirty="0"/>
              <a:t>男性</a:t>
            </a:r>
            <a:r>
              <a:rPr lang="en-US" altLang="ja-JP" sz="2000" dirty="0"/>
              <a:t>10/40</a:t>
            </a:r>
            <a:r>
              <a:rPr lang="ja-JP" altLang="ja-JP" sz="2000" dirty="0"/>
              <a:t>（</a:t>
            </a:r>
            <a:r>
              <a:rPr lang="en-US" altLang="ja-JP" sz="2000" dirty="0"/>
              <a:t>25%</a:t>
            </a:r>
            <a:r>
              <a:rPr lang="ja-JP" altLang="ja-JP" sz="2000" dirty="0"/>
              <a:t>）</a:t>
            </a:r>
            <a:r>
              <a:rPr lang="en-US" altLang="ja-JP" sz="2000" dirty="0"/>
              <a:t>,</a:t>
            </a:r>
            <a:r>
              <a:rPr lang="ja-JP" altLang="ja-JP" sz="2000" dirty="0"/>
              <a:t>ｐ＝</a:t>
            </a:r>
            <a:r>
              <a:rPr lang="en-US" altLang="ja-JP" sz="2000" dirty="0"/>
              <a:t>0.036]</a:t>
            </a:r>
            <a:r>
              <a:rPr lang="ja-JP" altLang="ja-JP" sz="2000" dirty="0"/>
              <a:t>、いずれかの症状を呈する者はそうでない者よりも若かった（症状あり群</a:t>
            </a:r>
            <a:r>
              <a:rPr lang="en-US" altLang="ja-JP" sz="2000" dirty="0"/>
              <a:t>56</a:t>
            </a:r>
            <a:r>
              <a:rPr lang="ja-JP" altLang="ja-JP" sz="2000" dirty="0"/>
              <a:t>歳対なし群</a:t>
            </a:r>
            <a:r>
              <a:rPr lang="en-US" altLang="ja-JP" sz="2000" dirty="0"/>
              <a:t>66</a:t>
            </a:r>
            <a:r>
              <a:rPr lang="ja-JP" altLang="ja-JP" sz="2000" dirty="0"/>
              <a:t>歳、</a:t>
            </a:r>
            <a:r>
              <a:rPr lang="en-US" altLang="ja-JP" sz="2000" dirty="0"/>
              <a:t>p=0.035</a:t>
            </a:r>
            <a:r>
              <a:rPr lang="ja-JP" altLang="ja-JP" sz="2000" dirty="0"/>
              <a:t>）。</a:t>
            </a:r>
          </a:p>
        </p:txBody>
      </p:sp>
      <p:sp>
        <p:nvSpPr>
          <p:cNvPr id="3" name="テキスト ボックス 2">
            <a:extLst>
              <a:ext uri="{FF2B5EF4-FFF2-40B4-BE49-F238E27FC236}">
                <a16:creationId xmlns:a16="http://schemas.microsoft.com/office/drawing/2014/main" xmlns="" id="{345B81FB-A1C7-423D-8773-014AD54D6A11}"/>
              </a:ext>
            </a:extLst>
          </p:cNvPr>
          <p:cNvSpPr txBox="1"/>
          <p:nvPr/>
        </p:nvSpPr>
        <p:spPr>
          <a:xfrm>
            <a:off x="8286750" y="39470"/>
            <a:ext cx="857250" cy="369332"/>
          </a:xfrm>
          <a:prstGeom prst="rect">
            <a:avLst/>
          </a:prstGeom>
          <a:solidFill>
            <a:srgbClr val="FFFF00"/>
          </a:solidFill>
        </p:spPr>
        <p:txBody>
          <a:bodyPr wrap="square" rtlCol="0">
            <a:spAutoFit/>
          </a:bodyPr>
          <a:lstStyle/>
          <a:p>
            <a:pPr algn="ctr"/>
            <a:r>
              <a:rPr kumimoji="1" lang="en-US" altLang="ja-JP" dirty="0"/>
              <a:t>1/2</a:t>
            </a:r>
            <a:endParaRPr kumimoji="1" lang="ja-JP" altLang="en-US" dirty="0"/>
          </a:p>
        </p:txBody>
      </p:sp>
    </p:spTree>
    <p:extLst>
      <p:ext uri="{BB962C8B-B14F-4D97-AF65-F5344CB8AC3E}">
        <p14:creationId xmlns:p14="http://schemas.microsoft.com/office/powerpoint/2010/main" val="189402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xmlns="" id="{8042220B-C5B5-4006-B10C-F8A545C42FEA}"/>
              </a:ext>
            </a:extLst>
          </p:cNvPr>
          <p:cNvGraphicFramePr>
            <a:graphicFrameLocks noGrp="1"/>
          </p:cNvGraphicFramePr>
          <p:nvPr/>
        </p:nvGraphicFramePr>
        <p:xfrm>
          <a:off x="826135" y="599957"/>
          <a:ext cx="7491730" cy="6583680"/>
        </p:xfrm>
        <a:graphic>
          <a:graphicData uri="http://schemas.openxmlformats.org/drawingml/2006/table">
            <a:tbl>
              <a:tblPr firstRow="1" firstCol="1" bandRow="1"/>
              <a:tblGrid>
                <a:gridCol w="5189317">
                  <a:extLst>
                    <a:ext uri="{9D8B030D-6E8A-4147-A177-3AD203B41FA5}">
                      <a16:colId xmlns:a16="http://schemas.microsoft.com/office/drawing/2014/main" xmlns="" val="1942093833"/>
                    </a:ext>
                  </a:extLst>
                </a:gridCol>
                <a:gridCol w="2302413">
                  <a:extLst>
                    <a:ext uri="{9D8B030D-6E8A-4147-A177-3AD203B41FA5}">
                      <a16:colId xmlns:a16="http://schemas.microsoft.com/office/drawing/2014/main" xmlns="" val="973702683"/>
                    </a:ext>
                  </a:extLst>
                </a:gridCol>
              </a:tblGrid>
              <a:tr h="199495">
                <a:tc>
                  <a:txBody>
                    <a:bodyPr/>
                    <a:lstStyle/>
                    <a:p>
                      <a:pPr algn="ctr">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患者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合計</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59</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8913050"/>
                  </a:ext>
                </a:extLst>
              </a:tr>
              <a:tr h="247121">
                <a:tc>
                  <a:txBody>
                    <a:bodyPr/>
                    <a:lstStyle/>
                    <a:p>
                      <a:pPr lvl="1" algn="just">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年令（中央値）</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60</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才</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50-74</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0894048"/>
                  </a:ext>
                </a:extLst>
              </a:tr>
              <a:tr h="247121">
                <a:tc>
                  <a:txBody>
                    <a:bodyPr/>
                    <a:lstStyle/>
                    <a:p>
                      <a:pPr lvl="1" algn="just">
                        <a:lnSpc>
                          <a:spcPct val="150000"/>
                        </a:lnSpc>
                        <a:spcAft>
                          <a:spcPts val="0"/>
                        </a:spcAft>
                      </a:pPr>
                      <a:r>
                        <a:rPr lang="ja-JP" sz="1600" kern="100">
                          <a:effectLst/>
                          <a:latin typeface="游明朝" panose="02020400000000000000" pitchFamily="18" charset="-128"/>
                          <a:ea typeface="游明朝" panose="02020400000000000000" pitchFamily="18" charset="-128"/>
                          <a:cs typeface="Times New Roman" panose="02020603050405020304" pitchFamily="18" charset="0"/>
                        </a:rPr>
                        <a:t>性（</a:t>
                      </a: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a:t>
                      </a:r>
                      <a:r>
                        <a:rPr lang="ja-JP" sz="1600" kern="10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男性</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名（</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67.8%</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5189600"/>
                  </a:ext>
                </a:extLst>
              </a:tr>
              <a:tr h="247121">
                <a:tc>
                  <a:txBody>
                    <a:bodyPr/>
                    <a:lstStyle/>
                    <a:p>
                      <a:pPr lvl="1" algn="just">
                        <a:lnSpc>
                          <a:spcPct val="150000"/>
                        </a:lnSpc>
                        <a:spcAft>
                          <a:spcPts val="0"/>
                        </a:spcAft>
                      </a:pPr>
                      <a:r>
                        <a:rPr lang="ja-JP" sz="1600" kern="100">
                          <a:effectLst/>
                          <a:latin typeface="游明朝" panose="02020400000000000000" pitchFamily="18" charset="-128"/>
                          <a:ea typeface="游明朝" panose="02020400000000000000" pitchFamily="18" charset="-128"/>
                          <a:cs typeface="Times New Roman" panose="02020603050405020304" pitchFamily="18" charset="0"/>
                        </a:rPr>
                        <a:t>嗅覚味覚障害発症から入院までの日数（中央値）</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6</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日（</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4-10</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9601991"/>
                  </a:ext>
                </a:extLst>
              </a:tr>
              <a:tr h="247121">
                <a:tc>
                  <a:txBody>
                    <a:bodyPr/>
                    <a:lstStyle/>
                    <a:p>
                      <a:pPr lvl="1" algn="just">
                        <a:lnSpc>
                          <a:spcPct val="150000"/>
                        </a:lnSpc>
                        <a:spcAft>
                          <a:spcPts val="0"/>
                        </a:spcAft>
                      </a:pPr>
                      <a:r>
                        <a:rPr lang="ja-JP" sz="1600" kern="100">
                          <a:effectLst/>
                          <a:latin typeface="游明朝" panose="02020400000000000000" pitchFamily="18" charset="-128"/>
                          <a:ea typeface="游明朝" panose="02020400000000000000" pitchFamily="18" charset="-128"/>
                          <a:cs typeface="Times New Roman" panose="02020603050405020304" pitchFamily="18" charset="0"/>
                        </a:rPr>
                        <a:t>嗅覚味覚障害発症から問診までの日数（中央値）</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15</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日（</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21</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5261438"/>
                  </a:ext>
                </a:extLst>
              </a:tr>
              <a:tr h="247121">
                <a:tc>
                  <a:txBody>
                    <a:bodyPr/>
                    <a:lstStyle/>
                    <a:p>
                      <a:pPr lvl="1" algn="just">
                        <a:lnSpc>
                          <a:spcPct val="150000"/>
                        </a:lnSpc>
                        <a:spcAft>
                          <a:spcPts val="0"/>
                        </a:spcAft>
                      </a:pPr>
                      <a:r>
                        <a:rPr lang="ja-JP" sz="1600" kern="100">
                          <a:effectLst/>
                          <a:latin typeface="游明朝" panose="02020400000000000000" pitchFamily="18" charset="-128"/>
                          <a:ea typeface="游明朝" panose="02020400000000000000" pitchFamily="18" charset="-128"/>
                          <a:cs typeface="Times New Roman" panose="02020603050405020304" pitchFamily="18" charset="0"/>
                        </a:rPr>
                        <a:t>嗅覚あるいは味覚障害のない者（</a:t>
                      </a: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a:t>
                      </a:r>
                      <a:r>
                        <a:rPr lang="ja-JP" sz="1600" kern="10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39</a:t>
                      </a:r>
                      <a:r>
                        <a:rPr lang="ja-JP" sz="1600" kern="100">
                          <a:effectLst/>
                          <a:latin typeface="游明朝" panose="02020400000000000000" pitchFamily="18" charset="-128"/>
                          <a:ea typeface="游明朝" panose="02020400000000000000" pitchFamily="18" charset="-128"/>
                          <a:cs typeface="Times New Roman" panose="02020603050405020304" pitchFamily="18" charset="0"/>
                        </a:rPr>
                        <a:t>名（</a:t>
                      </a:r>
                      <a:r>
                        <a:rPr lang="en-US" sz="1600" kern="100">
                          <a:effectLst/>
                          <a:latin typeface="游明朝" panose="02020400000000000000" pitchFamily="18" charset="-128"/>
                          <a:ea typeface="游明朝" panose="02020400000000000000" pitchFamily="18" charset="-128"/>
                          <a:cs typeface="Times New Roman" panose="02020603050405020304" pitchFamily="18" charset="0"/>
                        </a:rPr>
                        <a:t>66%</a:t>
                      </a:r>
                      <a:r>
                        <a:rPr lang="ja-JP" sz="1600" kern="10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790054"/>
                  </a:ext>
                </a:extLst>
              </a:tr>
              <a:tr h="247121">
                <a:tc>
                  <a:txBody>
                    <a:bodyPr/>
                    <a:lstStyle/>
                    <a:p>
                      <a:pPr lvl="1" algn="just">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嗅覚あるいは味覚障害のいずれかがある者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20</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名（</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33.9%</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6345126"/>
                  </a:ext>
                </a:extLst>
              </a:tr>
              <a:tr h="247121">
                <a:tc>
                  <a:txBody>
                    <a:bodyPr/>
                    <a:lstStyle/>
                    <a:p>
                      <a:pPr lvl="1" algn="just">
                        <a:lnSpc>
                          <a:spcPct val="150000"/>
                        </a:lnSpc>
                        <a:spcAft>
                          <a:spcPts val="0"/>
                        </a:spcAft>
                      </a:pPr>
                      <a:r>
                        <a:rPr lang="ja-JP" sz="1600" kern="100">
                          <a:effectLst/>
                          <a:latin typeface="游明朝" panose="02020400000000000000" pitchFamily="18" charset="-128"/>
                          <a:ea typeface="游明朝" panose="02020400000000000000" pitchFamily="18" charset="-128"/>
                          <a:cs typeface="Times New Roman" panose="02020603050405020304" pitchFamily="18" charset="0"/>
                        </a:rPr>
                        <a:t>味覚障害のみの患者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2583295"/>
                  </a:ext>
                </a:extLst>
              </a:tr>
              <a:tr h="247121">
                <a:tc>
                  <a:txBody>
                    <a:bodyPr/>
                    <a:lstStyle/>
                    <a:p>
                      <a:pPr lvl="1" indent="133350" algn="just">
                        <a:lnSpc>
                          <a:spcPct val="150000"/>
                        </a:lnSpc>
                        <a:spcAft>
                          <a:spcPts val="0"/>
                        </a:spcAft>
                      </a:pP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味覚低下症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５（</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8.5%</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297695"/>
                  </a:ext>
                </a:extLst>
              </a:tr>
              <a:tr h="247121">
                <a:tc>
                  <a:txBody>
                    <a:bodyPr/>
                    <a:lstStyle/>
                    <a:p>
                      <a:pPr lvl="1" indent="133350" algn="just">
                        <a:lnSpc>
                          <a:spcPct val="150000"/>
                        </a:lnSpc>
                        <a:spcAft>
                          <a:spcPts val="0"/>
                        </a:spcAft>
                      </a:pP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無味覚症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１（</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1.7%</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4890576"/>
                  </a:ext>
                </a:extLst>
              </a:tr>
              <a:tr h="247121">
                <a:tc>
                  <a:txBody>
                    <a:bodyPr/>
                    <a:lstStyle/>
                    <a:p>
                      <a:pPr lvl="1" algn="just">
                        <a:lnSpc>
                          <a:spcPct val="150000"/>
                        </a:lnSpc>
                        <a:spcAft>
                          <a:spcPts val="0"/>
                        </a:spcAft>
                      </a:pPr>
                      <a:r>
                        <a:rPr lang="ja-JP" sz="1600" kern="100">
                          <a:effectLst/>
                          <a:latin typeface="游明朝" panose="02020400000000000000" pitchFamily="18" charset="-128"/>
                          <a:ea typeface="游明朝" panose="02020400000000000000" pitchFamily="18" charset="-128"/>
                          <a:cs typeface="Times New Roman" panose="02020603050405020304" pitchFamily="18" charset="0"/>
                        </a:rPr>
                        <a:t>嗅覚障害のみの患者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7500036"/>
                  </a:ext>
                </a:extLst>
              </a:tr>
              <a:tr h="247121">
                <a:tc>
                  <a:txBody>
                    <a:bodyPr/>
                    <a:lstStyle/>
                    <a:p>
                      <a:pPr lvl="1" algn="just">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嗅覚低下症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３（</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5.1%</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5811371"/>
                  </a:ext>
                </a:extLst>
              </a:tr>
              <a:tr h="247121">
                <a:tc>
                  <a:txBody>
                    <a:bodyPr/>
                    <a:lstStyle/>
                    <a:p>
                      <a:pPr lvl="1" algn="just">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無嗅覚症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０（</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0</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1464494"/>
                  </a:ext>
                </a:extLst>
              </a:tr>
              <a:tr h="247121">
                <a:tc>
                  <a:txBody>
                    <a:bodyPr/>
                    <a:lstStyle/>
                    <a:p>
                      <a:pPr lvl="1" algn="just">
                        <a:lnSpc>
                          <a:spcPct val="150000"/>
                        </a:lnSpc>
                        <a:spcAft>
                          <a:spcPts val="0"/>
                        </a:spcAft>
                      </a:pPr>
                      <a:r>
                        <a:rPr lang="ja-JP" sz="1600" kern="100">
                          <a:effectLst/>
                          <a:latin typeface="游明朝" panose="02020400000000000000" pitchFamily="18" charset="-128"/>
                          <a:ea typeface="游明朝" panose="02020400000000000000" pitchFamily="18" charset="-128"/>
                          <a:cs typeface="Times New Roman" panose="02020603050405020304" pitchFamily="18" charset="0"/>
                        </a:rPr>
                        <a:t>味覚および嗅覚障害合併例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9306252"/>
                  </a:ext>
                </a:extLst>
              </a:tr>
              <a:tr h="247121">
                <a:tc>
                  <a:txBody>
                    <a:bodyPr/>
                    <a:lstStyle/>
                    <a:p>
                      <a:pPr lvl="1" algn="just">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味覚低下症＋嗅覚低下症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２（</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3.4%</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7050731"/>
                  </a:ext>
                </a:extLst>
              </a:tr>
              <a:tr h="247121">
                <a:tc>
                  <a:txBody>
                    <a:bodyPr/>
                    <a:lstStyle/>
                    <a:p>
                      <a:pPr lvl="1" algn="just">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味覚低下症＋無嗅覚症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２（</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3.4%</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7518204"/>
                  </a:ext>
                </a:extLst>
              </a:tr>
              <a:tr h="247121">
                <a:tc>
                  <a:txBody>
                    <a:bodyPr/>
                    <a:lstStyle/>
                    <a:p>
                      <a:pPr lvl="1" algn="just">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無嗅覚症＋嗅覚低下症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２（</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3.4%</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2984977"/>
                  </a:ext>
                </a:extLst>
              </a:tr>
              <a:tr h="247121">
                <a:tc>
                  <a:txBody>
                    <a:bodyPr/>
                    <a:lstStyle/>
                    <a:p>
                      <a:pPr lvl="1" algn="just">
                        <a:lnSpc>
                          <a:spcPct val="150000"/>
                        </a:lnSpc>
                        <a:spcAft>
                          <a:spcPts val="0"/>
                        </a:spcAft>
                      </a:pP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無味覚症＋無嗅覚症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５</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sz="1600" kern="100" dirty="0">
                          <a:effectLst/>
                          <a:latin typeface="游明朝" panose="02020400000000000000" pitchFamily="18" charset="-128"/>
                          <a:ea typeface="游明朝" panose="02020400000000000000" pitchFamily="18" charset="-128"/>
                          <a:cs typeface="Times New Roman" panose="02020603050405020304" pitchFamily="18" charset="0"/>
                        </a:rPr>
                        <a:t>8.5%</a:t>
                      </a:r>
                      <a:r>
                        <a:rPr lang="ja-JP" sz="1600" kern="100" dirty="0">
                          <a:effectLst/>
                          <a:latin typeface="游明朝" panose="02020400000000000000" pitchFamily="18" charset="-128"/>
                          <a:ea typeface="游明朝" panose="02020400000000000000" pitchFamily="18" charset="-128"/>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2819019"/>
                  </a:ext>
                </a:extLst>
              </a:tr>
            </a:tbl>
          </a:graphicData>
        </a:graphic>
      </p:graphicFrame>
      <p:sp>
        <p:nvSpPr>
          <p:cNvPr id="6" name="正方形/長方形 5">
            <a:extLst>
              <a:ext uri="{FF2B5EF4-FFF2-40B4-BE49-F238E27FC236}">
                <a16:creationId xmlns:a16="http://schemas.microsoft.com/office/drawing/2014/main" xmlns="" id="{C7C6540E-0978-4839-A402-679E626F8FDA}"/>
              </a:ext>
            </a:extLst>
          </p:cNvPr>
          <p:cNvSpPr/>
          <p:nvPr/>
        </p:nvSpPr>
        <p:spPr>
          <a:xfrm>
            <a:off x="952500" y="230625"/>
            <a:ext cx="6867525" cy="369332"/>
          </a:xfrm>
          <a:prstGeom prst="rect">
            <a:avLst/>
          </a:prstGeom>
        </p:spPr>
        <p:txBody>
          <a:bodyPr wrap="square">
            <a:spAutoFit/>
          </a:bodyPr>
          <a:lstStyle/>
          <a:p>
            <a:pPr lvl="0" indent="133350" defTabSz="914400" eaLnBrk="0" fontAlgn="base" hangingPunct="0">
              <a:spcBef>
                <a:spcPct val="0"/>
              </a:spcBef>
              <a:spcAft>
                <a:spcPct val="0"/>
              </a:spcAft>
            </a:pPr>
            <a:r>
              <a:rPr lang="ja-JP" altLang="ja-JP" dirty="0">
                <a:latin typeface="游明朝" panose="02020400000000000000" pitchFamily="18" charset="-128"/>
                <a:ea typeface="游明朝" panose="02020400000000000000" pitchFamily="18" charset="-128"/>
                <a:cs typeface="Times New Roman" panose="02020603050405020304" pitchFamily="18" charset="0"/>
              </a:rPr>
              <a:t>味覚障害、嗅覚障害を呈した</a:t>
            </a:r>
            <a:r>
              <a:rPr lang="en-US" altLang="ja-JP" dirty="0">
                <a:latin typeface="游明朝" panose="02020400000000000000" pitchFamily="18" charset="-128"/>
                <a:ea typeface="游明朝" panose="02020400000000000000" pitchFamily="18" charset="-128"/>
                <a:cs typeface="Times New Roman" panose="02020603050405020304" pitchFamily="18" charset="0"/>
              </a:rPr>
              <a:t>COVID-19</a:t>
            </a:r>
            <a:r>
              <a:rPr lang="ja-JP" altLang="en-US" dirty="0">
                <a:latin typeface="游明朝" panose="02020400000000000000" pitchFamily="18" charset="-128"/>
                <a:ea typeface="游明朝" panose="02020400000000000000" pitchFamily="18" charset="-128"/>
                <a:cs typeface="Times New Roman" panose="02020603050405020304" pitchFamily="18" charset="0"/>
              </a:rPr>
              <a:t>感染症例の臨床的特徴</a:t>
            </a:r>
            <a:endParaRPr lang="ja-JP" altLang="en-US" sz="800" dirty="0"/>
          </a:p>
        </p:txBody>
      </p:sp>
      <p:sp>
        <p:nvSpPr>
          <p:cNvPr id="7" name="テキスト ボックス 6">
            <a:extLst>
              <a:ext uri="{FF2B5EF4-FFF2-40B4-BE49-F238E27FC236}">
                <a16:creationId xmlns:a16="http://schemas.microsoft.com/office/drawing/2014/main" xmlns="" id="{3105CB8B-FEAC-461A-9201-EF6A288CD9BD}"/>
              </a:ext>
            </a:extLst>
          </p:cNvPr>
          <p:cNvSpPr txBox="1"/>
          <p:nvPr/>
        </p:nvSpPr>
        <p:spPr>
          <a:xfrm>
            <a:off x="8286750" y="39470"/>
            <a:ext cx="857250" cy="369332"/>
          </a:xfrm>
          <a:prstGeom prst="rect">
            <a:avLst/>
          </a:prstGeom>
          <a:solidFill>
            <a:srgbClr val="FFFF00"/>
          </a:solidFill>
        </p:spPr>
        <p:txBody>
          <a:bodyPr wrap="square" rtlCol="0">
            <a:spAutoFit/>
          </a:bodyPr>
          <a:lstStyle/>
          <a:p>
            <a:pPr algn="ctr"/>
            <a:r>
              <a:rPr kumimoji="1" lang="en-US" altLang="ja-JP" dirty="0"/>
              <a:t>2/2</a:t>
            </a:r>
            <a:endParaRPr kumimoji="1" lang="ja-JP" altLang="en-US" dirty="0"/>
          </a:p>
        </p:txBody>
      </p:sp>
    </p:spTree>
    <p:extLst>
      <p:ext uri="{BB962C8B-B14F-4D97-AF65-F5344CB8AC3E}">
        <p14:creationId xmlns:p14="http://schemas.microsoft.com/office/powerpoint/2010/main" val="421073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F3ED101-62D8-4E22-8413-68CF613FF8FD}"/>
              </a:ext>
            </a:extLst>
          </p:cNvPr>
          <p:cNvSpPr txBox="1"/>
          <p:nvPr/>
        </p:nvSpPr>
        <p:spPr>
          <a:xfrm>
            <a:off x="390525" y="1409700"/>
            <a:ext cx="8391525" cy="2976264"/>
          </a:xfrm>
          <a:prstGeom prst="rect">
            <a:avLst/>
          </a:prstGeom>
          <a:noFill/>
        </p:spPr>
        <p:txBody>
          <a:bodyPr wrap="square" rtlCol="0">
            <a:spAutoFit/>
          </a:bodyPr>
          <a:lstStyle/>
          <a:p>
            <a:pPr>
              <a:lnSpc>
                <a:spcPct val="150000"/>
              </a:lnSpc>
            </a:pPr>
            <a:r>
              <a:rPr kumimoji="1" lang="ja-JP" altLang="en-US" sz="3200" dirty="0"/>
              <a:t>もともと</a:t>
            </a:r>
            <a:r>
              <a:rPr kumimoji="1" lang="en-US" altLang="ja-JP" sz="3200" dirty="0"/>
              <a:t>ACE2</a:t>
            </a:r>
            <a:r>
              <a:rPr kumimoji="1" lang="ja-JP" altLang="en-US" sz="3200" dirty="0"/>
              <a:t>は、血圧を上げ交感神経を緊張させ、体を戦闘モードにするために存在しているのですが、新型コロナウイルスはそれに付け込んで細胞に入り込むわけです。</a:t>
            </a:r>
          </a:p>
        </p:txBody>
      </p:sp>
    </p:spTree>
    <p:extLst>
      <p:ext uri="{BB962C8B-B14F-4D97-AF65-F5344CB8AC3E}">
        <p14:creationId xmlns:p14="http://schemas.microsoft.com/office/powerpoint/2010/main" val="354953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3CB6491B-A121-4F7A-A635-979D59CE7DD3}"/>
              </a:ext>
            </a:extLst>
          </p:cNvPr>
          <p:cNvSpPr/>
          <p:nvPr/>
        </p:nvSpPr>
        <p:spPr>
          <a:xfrm>
            <a:off x="334925" y="148005"/>
            <a:ext cx="8474149" cy="6284990"/>
          </a:xfrm>
          <a:prstGeom prst="rect">
            <a:avLst/>
          </a:prstGeom>
        </p:spPr>
        <p:txBody>
          <a:bodyPr wrap="square">
            <a:spAutoFit/>
          </a:bodyPr>
          <a:lstStyle/>
          <a:p>
            <a:pPr algn="ctr"/>
            <a:r>
              <a:rPr lang="ja-JP" altLang="ja-JP" b="1" dirty="0"/>
              <a:t>レニン・アンジオテンシン系：</a:t>
            </a:r>
            <a:endParaRPr lang="en-US" altLang="ja-JP" b="1" dirty="0"/>
          </a:p>
          <a:p>
            <a:pPr algn="ctr"/>
            <a:r>
              <a:rPr lang="en-US" altLang="ja-JP" b="1" dirty="0"/>
              <a:t>COVID-19</a:t>
            </a:r>
            <a:r>
              <a:rPr lang="ja-JP" altLang="ja-JP" b="1" dirty="0"/>
              <a:t>感染で明らかになったヒトの免疫システムに潜む予想外の欠陥</a:t>
            </a:r>
          </a:p>
          <a:p>
            <a:endParaRPr lang="en-US" altLang="ja-JP" kern="0" dirty="0">
              <a:solidFill>
                <a:srgbClr val="212121"/>
              </a:solidFill>
              <a:latin typeface="Segoe UI" panose="020B0502040204020203" pitchFamily="34" charset="0"/>
              <a:ea typeface="ＭＳ Ｐゴシック" panose="020B0600070205080204" pitchFamily="50" charset="-128"/>
            </a:endParaRPr>
          </a:p>
          <a:p>
            <a:r>
              <a:rPr lang="en-US" altLang="ja-JP" kern="0" dirty="0" err="1">
                <a:solidFill>
                  <a:srgbClr val="212121"/>
                </a:solidFill>
                <a:latin typeface="Segoe UI" panose="020B0502040204020203" pitchFamily="34" charset="0"/>
                <a:ea typeface="ＭＳ Ｐゴシック" panose="020B0600070205080204" pitchFamily="50" charset="-128"/>
              </a:rPr>
              <a:t>Roncati</a:t>
            </a:r>
            <a:r>
              <a:rPr lang="en-US" altLang="ja-JP" kern="0" dirty="0">
                <a:solidFill>
                  <a:srgbClr val="212121"/>
                </a:solidFill>
                <a:latin typeface="Segoe UI" panose="020B0502040204020203" pitchFamily="34" charset="0"/>
                <a:ea typeface="ＭＳ Ｐゴシック" panose="020B0600070205080204" pitchFamily="50" charset="-128"/>
              </a:rPr>
              <a:t> L</a:t>
            </a:r>
            <a:r>
              <a:rPr lang="ja-JP" altLang="ja-JP" kern="0" dirty="0">
                <a:solidFill>
                  <a:srgbClr val="212121"/>
                </a:solidFill>
                <a:latin typeface="Segoe UI" panose="020B0502040204020203" pitchFamily="34" charset="0"/>
                <a:ea typeface="ＭＳ Ｐゴシック" panose="020B0600070205080204" pitchFamily="50" charset="-128"/>
                <a:cs typeface="Segoe UI" panose="020B0502040204020203" pitchFamily="34" charset="0"/>
              </a:rPr>
              <a:t>（</a:t>
            </a:r>
            <a:r>
              <a:rPr lang="en-US" altLang="ja-JP" kern="0" dirty="0">
                <a:solidFill>
                  <a:srgbClr val="212121"/>
                </a:solidFill>
                <a:latin typeface="Segoe UI" panose="020B0502040204020203" pitchFamily="34" charset="0"/>
                <a:ea typeface="ＭＳ Ｐゴシック" panose="020B0600070205080204" pitchFamily="50" charset="-128"/>
              </a:rPr>
              <a:t>Department of Pathology and Surgery, University Hospital of Modena, Modena, Italy</a:t>
            </a:r>
            <a:r>
              <a:rPr lang="ja-JP" altLang="ja-JP" kern="0" dirty="0">
                <a:solidFill>
                  <a:srgbClr val="212121"/>
                </a:solidFill>
                <a:latin typeface="Segoe UI" panose="020B0502040204020203" pitchFamily="34" charset="0"/>
                <a:ea typeface="ＭＳ Ｐゴシック" panose="020B0600070205080204" pitchFamily="50" charset="-128"/>
                <a:cs typeface="Segoe UI" panose="020B0502040204020203" pitchFamily="34" charset="0"/>
              </a:rPr>
              <a:t>）</a:t>
            </a:r>
            <a:r>
              <a:rPr lang="en-US" altLang="ja-JP" kern="0" dirty="0">
                <a:solidFill>
                  <a:srgbClr val="212121"/>
                </a:solidFill>
                <a:latin typeface="Segoe UI" panose="020B0502040204020203" pitchFamily="34" charset="0"/>
                <a:ea typeface="ＭＳ Ｐゴシック" panose="020B0600070205080204" pitchFamily="50" charset="-128"/>
              </a:rPr>
              <a:t>, Gallo G, </a:t>
            </a:r>
            <a:r>
              <a:rPr lang="en-US" altLang="ja-JP" kern="0" dirty="0" err="1">
                <a:solidFill>
                  <a:srgbClr val="212121"/>
                </a:solidFill>
                <a:latin typeface="Segoe UI" panose="020B0502040204020203" pitchFamily="34" charset="0"/>
                <a:ea typeface="ＭＳ Ｐゴシック" panose="020B0600070205080204" pitchFamily="50" charset="-128"/>
              </a:rPr>
              <a:t>Manenti</a:t>
            </a:r>
            <a:r>
              <a:rPr lang="en-US" altLang="ja-JP" kern="0" dirty="0">
                <a:solidFill>
                  <a:srgbClr val="212121"/>
                </a:solidFill>
                <a:latin typeface="Segoe UI" panose="020B0502040204020203" pitchFamily="34" charset="0"/>
                <a:ea typeface="ＭＳ Ｐゴシック" panose="020B0600070205080204" pitchFamily="50" charset="-128"/>
              </a:rPr>
              <a:t> A, Palmieri B. Renin-angiotensin system: The unexpected flaw inside the human immune system revealed by SARS-CoV-2 [published online ahead of print, 2020 Mar 21]. </a:t>
            </a:r>
            <a:r>
              <a:rPr lang="en-US" altLang="ja-JP" i="1" kern="0" dirty="0">
                <a:solidFill>
                  <a:srgbClr val="212121"/>
                </a:solidFill>
                <a:latin typeface="&amp;quot"/>
                <a:ea typeface="ＭＳ Ｐゴシック" panose="020B0600070205080204" pitchFamily="50" charset="-128"/>
                <a:cs typeface="ＭＳ Ｐゴシック" panose="020B0600070205080204" pitchFamily="50" charset="-128"/>
              </a:rPr>
              <a:t>Med Hypotheses</a:t>
            </a:r>
            <a:r>
              <a:rPr lang="en-US" altLang="ja-JP" kern="0" dirty="0">
                <a:solidFill>
                  <a:srgbClr val="212121"/>
                </a:solidFill>
                <a:latin typeface="Segoe UI" panose="020B0502040204020203" pitchFamily="34" charset="0"/>
                <a:ea typeface="ＭＳ Ｐゴシック" panose="020B0600070205080204" pitchFamily="50" charset="-128"/>
              </a:rPr>
              <a:t>. 2020;140:109686. doi:10.1016/j.mehy.2020.109686</a:t>
            </a:r>
          </a:p>
          <a:p>
            <a:endParaRPr lang="ja-JP" altLang="ja-JP" dirty="0"/>
          </a:p>
          <a:p>
            <a:pPr>
              <a:lnSpc>
                <a:spcPct val="150000"/>
              </a:lnSpc>
            </a:pPr>
            <a:r>
              <a:rPr lang="ja-JP" altLang="ja-JP" b="1" dirty="0"/>
              <a:t>背景</a:t>
            </a:r>
            <a:r>
              <a:rPr lang="ja-JP" altLang="ja-JP" dirty="0"/>
              <a:t>：レニン・アンジオテンシン系は血圧と血管抵抗、電解質バランスを調節するホルモンシステムである。このシステムの中で、特に肺の結果内皮細胞表面のアンジオテンシン変換酵素（</a:t>
            </a:r>
            <a:r>
              <a:rPr lang="en-US" altLang="ja-JP" dirty="0"/>
              <a:t>ACE</a:t>
            </a:r>
            <a:r>
              <a:rPr lang="ja-JP" altLang="ja-JP" dirty="0"/>
              <a:t>）は、アンジオテンシンⅠを強力な血管収縮性ペプチドのアンジオテンシンⅡ（</a:t>
            </a:r>
            <a:r>
              <a:rPr lang="en-US" altLang="ja-JP" dirty="0"/>
              <a:t>A</a:t>
            </a:r>
            <a:r>
              <a:rPr lang="ja-JP" altLang="ja-JP" dirty="0"/>
              <a:t>Ⅱ）に変換する作用を持っている。そのため、</a:t>
            </a:r>
            <a:r>
              <a:rPr lang="en-US" altLang="ja-JP" dirty="0"/>
              <a:t>ACE</a:t>
            </a:r>
            <a:r>
              <a:rPr lang="ja-JP" altLang="ja-JP" dirty="0"/>
              <a:t>阻害薬と</a:t>
            </a:r>
            <a:r>
              <a:rPr lang="en-US" altLang="ja-JP" dirty="0"/>
              <a:t>A</a:t>
            </a:r>
            <a:r>
              <a:rPr lang="ja-JP" altLang="ja-JP" dirty="0"/>
              <a:t>Ⅱ受容体拮抗薬を高血圧、心不全、糖尿病性腎症の薬理学的治療のターゲットとして利用する研究が広く行われてきた。また、</a:t>
            </a:r>
            <a:r>
              <a:rPr lang="en-US" altLang="ja-JP" dirty="0"/>
              <a:t>ACE2</a:t>
            </a:r>
            <a:r>
              <a:rPr lang="ja-JP" altLang="ja-JP" dirty="0"/>
              <a:t>相同受容体が、口腔粘膜、Ⅱ型肺細胞、小腸、腎臓、心臓の内皮に存在することがわかっている。これらの受容体は、</a:t>
            </a:r>
            <a:r>
              <a:rPr lang="en-US" altLang="ja-JP" dirty="0"/>
              <a:t>ACE</a:t>
            </a:r>
            <a:r>
              <a:rPr lang="ja-JP" altLang="ja-JP" dirty="0"/>
              <a:t>阻害薬と</a:t>
            </a:r>
            <a:r>
              <a:rPr lang="en-US" altLang="ja-JP" dirty="0"/>
              <a:t>A</a:t>
            </a:r>
            <a:r>
              <a:rPr lang="ja-JP" altLang="ja-JP" dirty="0"/>
              <a:t>Ⅱ受容体拮抗薬の投与により過発現することがマウスの実験で明らかにされている。</a:t>
            </a:r>
          </a:p>
        </p:txBody>
      </p:sp>
      <p:sp>
        <p:nvSpPr>
          <p:cNvPr id="3" name="テキスト ボックス 2">
            <a:extLst>
              <a:ext uri="{FF2B5EF4-FFF2-40B4-BE49-F238E27FC236}">
                <a16:creationId xmlns:a16="http://schemas.microsoft.com/office/drawing/2014/main" xmlns="" id="{A3B6E05C-A36A-4969-83B8-FA831755E7C1}"/>
              </a:ext>
            </a:extLst>
          </p:cNvPr>
          <p:cNvSpPr txBox="1"/>
          <p:nvPr/>
        </p:nvSpPr>
        <p:spPr>
          <a:xfrm>
            <a:off x="8353425" y="72509"/>
            <a:ext cx="790575" cy="369332"/>
          </a:xfrm>
          <a:prstGeom prst="rect">
            <a:avLst/>
          </a:prstGeom>
          <a:solidFill>
            <a:schemeClr val="accent3">
              <a:lumMod val="40000"/>
              <a:lumOff val="60000"/>
            </a:schemeClr>
          </a:solidFill>
        </p:spPr>
        <p:txBody>
          <a:bodyPr wrap="square" rtlCol="0">
            <a:spAutoFit/>
          </a:bodyPr>
          <a:lstStyle/>
          <a:p>
            <a:pPr algn="ctr"/>
            <a:r>
              <a:rPr kumimoji="1" lang="en-US" altLang="ja-JP" dirty="0"/>
              <a:t>1/2</a:t>
            </a:r>
            <a:endParaRPr kumimoji="1" lang="ja-JP" altLang="en-US" dirty="0"/>
          </a:p>
        </p:txBody>
      </p:sp>
    </p:spTree>
    <p:extLst>
      <p:ext uri="{BB962C8B-B14F-4D97-AF65-F5344CB8AC3E}">
        <p14:creationId xmlns:p14="http://schemas.microsoft.com/office/powerpoint/2010/main" val="391368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3D59C9FE-09FC-45D2-8153-AD92075EE6C3}"/>
              </a:ext>
            </a:extLst>
          </p:cNvPr>
          <p:cNvSpPr/>
          <p:nvPr/>
        </p:nvSpPr>
        <p:spPr>
          <a:xfrm>
            <a:off x="255179" y="197943"/>
            <a:ext cx="8357191" cy="3792000"/>
          </a:xfrm>
          <a:prstGeom prst="rect">
            <a:avLst/>
          </a:prstGeom>
        </p:spPr>
        <p:txBody>
          <a:bodyPr wrap="square">
            <a:spAutoFit/>
          </a:bodyPr>
          <a:lstStyle/>
          <a:p>
            <a:pPr>
              <a:lnSpc>
                <a:spcPct val="150000"/>
              </a:lnSpc>
            </a:pPr>
            <a:r>
              <a:rPr lang="ja-JP" altLang="ja-JP" b="1" dirty="0"/>
              <a:t>仮説</a:t>
            </a:r>
            <a:r>
              <a:rPr lang="ja-JP" altLang="en-US" b="1" dirty="0"/>
              <a:t>：</a:t>
            </a:r>
            <a:r>
              <a:rPr lang="ja-JP" altLang="ja-JP" dirty="0"/>
              <a:t>驚くことに、現在アウトブレイク中の</a:t>
            </a:r>
            <a:r>
              <a:rPr lang="en-US" altLang="ja-JP" dirty="0"/>
              <a:t>COVID-19</a:t>
            </a:r>
            <a:r>
              <a:rPr lang="ja-JP" altLang="ja-JP" dirty="0"/>
              <a:t>表面のスパイク蛋白は、</a:t>
            </a:r>
            <a:r>
              <a:rPr lang="en-US" altLang="ja-JP" dirty="0"/>
              <a:t>ACE</a:t>
            </a:r>
            <a:r>
              <a:rPr lang="ja-JP" altLang="ja-JP" dirty="0"/>
              <a:t>２受容体に結合する能力を持っている。したがって、中高年の人々に</a:t>
            </a:r>
            <a:r>
              <a:rPr lang="en-US" altLang="ja-JP" dirty="0"/>
              <a:t>ACE</a:t>
            </a:r>
            <a:r>
              <a:rPr lang="ja-JP" altLang="ja-JP" dirty="0"/>
              <a:t>阻害薬や</a:t>
            </a:r>
            <a:r>
              <a:rPr lang="en-US" altLang="ja-JP" dirty="0"/>
              <a:t>A</a:t>
            </a:r>
            <a:r>
              <a:rPr lang="ja-JP" altLang="ja-JP" dirty="0"/>
              <a:t>Ⅱ受容体拮抗薬を長期間投与すると、</a:t>
            </a:r>
            <a:r>
              <a:rPr lang="en-US" altLang="ja-JP" dirty="0"/>
              <a:t>ACE</a:t>
            </a:r>
            <a:r>
              <a:rPr lang="ja-JP" altLang="ja-JP" dirty="0"/>
              <a:t>２受容体の発現が増加し、</a:t>
            </a:r>
            <a:r>
              <a:rPr lang="en-US" altLang="ja-JP" dirty="0"/>
              <a:t>COVID-19</a:t>
            </a:r>
            <a:r>
              <a:rPr lang="ja-JP" altLang="ja-JP" dirty="0"/>
              <a:t>が感染しやすくなるのではないかという仮説が生まれる。マウス実験の結果をヒトの細胞に置き換えると、図に示すような帰結を考えることができる。</a:t>
            </a:r>
            <a:r>
              <a:rPr lang="ja-JP" altLang="en-US" dirty="0">
                <a:solidFill>
                  <a:srgbClr val="FF0000"/>
                </a:solidFill>
              </a:rPr>
              <a:t>著者は</a:t>
            </a:r>
            <a:r>
              <a:rPr lang="ja-JP" altLang="ja-JP" dirty="0">
                <a:solidFill>
                  <a:srgbClr val="FF0000"/>
                </a:solidFill>
              </a:rPr>
              <a:t>、</a:t>
            </a:r>
            <a:r>
              <a:rPr lang="en-US" altLang="ja-JP" dirty="0">
                <a:solidFill>
                  <a:srgbClr val="FF0000"/>
                </a:solidFill>
              </a:rPr>
              <a:t>COVID-19</a:t>
            </a:r>
            <a:r>
              <a:rPr lang="ja-JP" altLang="ja-JP" dirty="0">
                <a:solidFill>
                  <a:srgbClr val="FF0000"/>
                </a:solidFill>
              </a:rPr>
              <a:t>のパンデミックが終息するまでは、これらの薬剤を、可能ならば、カルシウム拮抗薬、ベータブロッカー、利尿薬、血管拡張薬などに変更することが望ましいと考える</a:t>
            </a:r>
            <a:r>
              <a:rPr lang="ja-JP" altLang="ja-JP" dirty="0"/>
              <a:t>。</a:t>
            </a:r>
            <a:r>
              <a:rPr lang="ja-JP" altLang="en-US" dirty="0">
                <a:solidFill>
                  <a:srgbClr val="FF0000"/>
                </a:solidFill>
              </a:rPr>
              <a:t>（松崎注：注意！これと反対の結論の論文もあるのです。次スライド参照）</a:t>
            </a:r>
            <a:endParaRPr lang="ja-JP" altLang="ja-JP" dirty="0"/>
          </a:p>
        </p:txBody>
      </p:sp>
      <p:pic>
        <p:nvPicPr>
          <p:cNvPr id="5" name="図 4">
            <a:extLst>
              <a:ext uri="{FF2B5EF4-FFF2-40B4-BE49-F238E27FC236}">
                <a16:creationId xmlns:a16="http://schemas.microsoft.com/office/drawing/2014/main" xmlns="" id="{5145F62A-417B-4CF2-B19B-BCA6A20224E4}"/>
              </a:ext>
            </a:extLst>
          </p:cNvPr>
          <p:cNvPicPr>
            <a:picLocks noChangeAspect="1"/>
          </p:cNvPicPr>
          <p:nvPr/>
        </p:nvPicPr>
        <p:blipFill rotWithShape="1">
          <a:blip r:embed="rId2"/>
          <a:srcRect b="34146"/>
          <a:stretch/>
        </p:blipFill>
        <p:spPr>
          <a:xfrm>
            <a:off x="923813" y="3930503"/>
            <a:ext cx="7019925" cy="2308324"/>
          </a:xfrm>
          <a:prstGeom prst="rect">
            <a:avLst/>
          </a:prstGeom>
        </p:spPr>
      </p:pic>
      <p:sp>
        <p:nvSpPr>
          <p:cNvPr id="6" name="テキスト ボックス 5">
            <a:extLst>
              <a:ext uri="{FF2B5EF4-FFF2-40B4-BE49-F238E27FC236}">
                <a16:creationId xmlns:a16="http://schemas.microsoft.com/office/drawing/2014/main" xmlns="" id="{9E517AFC-8594-4269-AA4C-D569BD8A3E76}"/>
              </a:ext>
            </a:extLst>
          </p:cNvPr>
          <p:cNvSpPr txBox="1"/>
          <p:nvPr/>
        </p:nvSpPr>
        <p:spPr>
          <a:xfrm>
            <a:off x="1998921" y="5061100"/>
            <a:ext cx="921488" cy="307777"/>
          </a:xfrm>
          <a:prstGeom prst="rect">
            <a:avLst/>
          </a:prstGeom>
          <a:solidFill>
            <a:srgbClr val="FF9999"/>
          </a:solidFill>
        </p:spPr>
        <p:txBody>
          <a:bodyPr wrap="square" rtlCol="0">
            <a:spAutoFit/>
          </a:bodyPr>
          <a:lstStyle/>
          <a:p>
            <a:pPr algn="ctr"/>
            <a:r>
              <a:rPr kumimoji="1" lang="ja-JP" altLang="en-US" sz="1400" b="1" dirty="0"/>
              <a:t>正常細胞</a:t>
            </a:r>
          </a:p>
        </p:txBody>
      </p:sp>
      <p:sp>
        <p:nvSpPr>
          <p:cNvPr id="7" name="テキスト ボックス 6">
            <a:extLst>
              <a:ext uri="{FF2B5EF4-FFF2-40B4-BE49-F238E27FC236}">
                <a16:creationId xmlns:a16="http://schemas.microsoft.com/office/drawing/2014/main" xmlns="" id="{2B487C2D-E32C-4EF8-A3D8-68161FEBC5CD}"/>
              </a:ext>
            </a:extLst>
          </p:cNvPr>
          <p:cNvSpPr txBox="1"/>
          <p:nvPr/>
        </p:nvSpPr>
        <p:spPr>
          <a:xfrm>
            <a:off x="5947144" y="5066981"/>
            <a:ext cx="1080977" cy="307777"/>
          </a:xfrm>
          <a:prstGeom prst="rect">
            <a:avLst/>
          </a:prstGeom>
          <a:solidFill>
            <a:srgbClr val="FF9999"/>
          </a:solidFill>
        </p:spPr>
        <p:txBody>
          <a:bodyPr wrap="square" rtlCol="0">
            <a:spAutoFit/>
          </a:bodyPr>
          <a:lstStyle/>
          <a:p>
            <a:pPr algn="ctr"/>
            <a:r>
              <a:rPr kumimoji="1" lang="ja-JP" altLang="en-US" sz="1400" b="1" dirty="0"/>
              <a:t>過発現細胞</a:t>
            </a:r>
          </a:p>
        </p:txBody>
      </p:sp>
      <p:sp>
        <p:nvSpPr>
          <p:cNvPr id="8" name="テキスト ボックス 7">
            <a:extLst>
              <a:ext uri="{FF2B5EF4-FFF2-40B4-BE49-F238E27FC236}">
                <a16:creationId xmlns:a16="http://schemas.microsoft.com/office/drawing/2014/main" xmlns="" id="{78FC499B-6469-4B77-9669-1E2849906496}"/>
              </a:ext>
            </a:extLst>
          </p:cNvPr>
          <p:cNvSpPr txBox="1"/>
          <p:nvPr/>
        </p:nvSpPr>
        <p:spPr>
          <a:xfrm>
            <a:off x="3934048" y="5667163"/>
            <a:ext cx="1431852" cy="307777"/>
          </a:xfrm>
          <a:prstGeom prst="rect">
            <a:avLst/>
          </a:prstGeom>
          <a:solidFill>
            <a:schemeClr val="tx1"/>
          </a:solidFill>
        </p:spPr>
        <p:txBody>
          <a:bodyPr wrap="square" rtlCol="0">
            <a:spAutoFit/>
          </a:bodyPr>
          <a:lstStyle/>
          <a:p>
            <a:pPr algn="ctr"/>
            <a:r>
              <a:rPr kumimoji="1" lang="ja-JP" altLang="en-US" sz="1400" b="1" dirty="0">
                <a:solidFill>
                  <a:srgbClr val="FF0000"/>
                </a:solidFill>
              </a:rPr>
              <a:t>ＡＣＥ２受容体</a:t>
            </a:r>
          </a:p>
        </p:txBody>
      </p:sp>
      <p:sp>
        <p:nvSpPr>
          <p:cNvPr id="10" name="矢印: 右 9">
            <a:extLst>
              <a:ext uri="{FF2B5EF4-FFF2-40B4-BE49-F238E27FC236}">
                <a16:creationId xmlns:a16="http://schemas.microsoft.com/office/drawing/2014/main" xmlns="" id="{BCFB34BC-4CBB-4CB7-9867-01FE2FF04ECE}"/>
              </a:ext>
            </a:extLst>
          </p:cNvPr>
          <p:cNvSpPr/>
          <p:nvPr/>
        </p:nvSpPr>
        <p:spPr>
          <a:xfrm>
            <a:off x="3453201" y="4686632"/>
            <a:ext cx="2237598" cy="928576"/>
          </a:xfrm>
          <a:prstGeom prst="rightArrow">
            <a:avLst>
              <a:gd name="adj1" fmla="val 66794"/>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ＡＣＥ阻害薬</a:t>
            </a:r>
            <a:endParaRPr kumimoji="1" lang="en-US" altLang="ja-JP" b="1">
              <a:solidFill>
                <a:schemeClr val="tx1"/>
              </a:solidFill>
            </a:endParaRPr>
          </a:p>
          <a:p>
            <a:pPr algn="ctr"/>
            <a:r>
              <a:rPr kumimoji="1" lang="en-US" altLang="ja-JP" b="1">
                <a:solidFill>
                  <a:schemeClr val="tx1"/>
                </a:solidFill>
              </a:rPr>
              <a:t>AⅡ</a:t>
            </a:r>
            <a:r>
              <a:rPr kumimoji="1" lang="ja-JP" altLang="en-US" b="1">
                <a:solidFill>
                  <a:schemeClr val="tx1"/>
                </a:solidFill>
              </a:rPr>
              <a:t>受容体拮抗薬</a:t>
            </a:r>
            <a:endParaRPr kumimoji="1" lang="ja-JP" altLang="en-US" b="1" dirty="0">
              <a:solidFill>
                <a:schemeClr val="tx1"/>
              </a:solidFill>
            </a:endParaRPr>
          </a:p>
        </p:txBody>
      </p:sp>
      <p:sp>
        <p:nvSpPr>
          <p:cNvPr id="11" name="テキスト ボックス 10">
            <a:extLst>
              <a:ext uri="{FF2B5EF4-FFF2-40B4-BE49-F238E27FC236}">
                <a16:creationId xmlns:a16="http://schemas.microsoft.com/office/drawing/2014/main" xmlns="" id="{CBC68B27-B7E8-4667-BC52-BBE713FA1023}"/>
              </a:ext>
            </a:extLst>
          </p:cNvPr>
          <p:cNvSpPr txBox="1"/>
          <p:nvPr/>
        </p:nvSpPr>
        <p:spPr>
          <a:xfrm>
            <a:off x="8353425" y="72509"/>
            <a:ext cx="790575" cy="369332"/>
          </a:xfrm>
          <a:prstGeom prst="rect">
            <a:avLst/>
          </a:prstGeom>
          <a:solidFill>
            <a:schemeClr val="accent3">
              <a:lumMod val="40000"/>
              <a:lumOff val="60000"/>
            </a:schemeClr>
          </a:solidFill>
        </p:spPr>
        <p:txBody>
          <a:bodyPr wrap="square" rtlCol="0">
            <a:spAutoFit/>
          </a:bodyPr>
          <a:lstStyle/>
          <a:p>
            <a:pPr algn="ctr"/>
            <a:r>
              <a:rPr kumimoji="1" lang="en-US" altLang="ja-JP" dirty="0"/>
              <a:t>2/2</a:t>
            </a:r>
            <a:endParaRPr kumimoji="1" lang="ja-JP" altLang="en-US" dirty="0"/>
          </a:p>
        </p:txBody>
      </p:sp>
    </p:spTree>
    <p:extLst>
      <p:ext uri="{BB962C8B-B14F-4D97-AF65-F5344CB8AC3E}">
        <p14:creationId xmlns:p14="http://schemas.microsoft.com/office/powerpoint/2010/main" val="191620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0BC83F97-0263-48B8-B5EE-119D0031E5E5}"/>
              </a:ext>
            </a:extLst>
          </p:cNvPr>
          <p:cNvSpPr txBox="1"/>
          <p:nvPr/>
        </p:nvSpPr>
        <p:spPr>
          <a:xfrm>
            <a:off x="190500" y="1591945"/>
            <a:ext cx="8743949" cy="2202206"/>
          </a:xfrm>
          <a:prstGeom prst="rect">
            <a:avLst/>
          </a:prstGeom>
          <a:noFill/>
        </p:spPr>
        <p:txBody>
          <a:bodyPr wrap="square" rtlCol="0">
            <a:spAutoFit/>
          </a:bodyPr>
          <a:lstStyle/>
          <a:p>
            <a:pPr>
              <a:lnSpc>
                <a:spcPct val="150000"/>
              </a:lnSpc>
            </a:pPr>
            <a:r>
              <a:rPr kumimoji="1" lang="ja-JP" altLang="en-US" sz="4800" dirty="0"/>
              <a:t>新型コロナが感染しやすい臓器、その仕組み、症状など</a:t>
            </a:r>
          </a:p>
        </p:txBody>
      </p:sp>
    </p:spTree>
    <p:extLst>
      <p:ext uri="{BB962C8B-B14F-4D97-AF65-F5344CB8AC3E}">
        <p14:creationId xmlns:p14="http://schemas.microsoft.com/office/powerpoint/2010/main" val="3877972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409084E2-2E15-4CFB-B462-1BBF148734F6}"/>
              </a:ext>
            </a:extLst>
          </p:cNvPr>
          <p:cNvSpPr/>
          <p:nvPr/>
        </p:nvSpPr>
        <p:spPr>
          <a:xfrm>
            <a:off x="481012" y="413088"/>
            <a:ext cx="8181975" cy="5447645"/>
          </a:xfrm>
          <a:prstGeom prst="rect">
            <a:avLst/>
          </a:prstGeom>
        </p:spPr>
        <p:txBody>
          <a:bodyPr wrap="square">
            <a:spAutoFit/>
          </a:bodyPr>
          <a:lstStyle/>
          <a:p>
            <a:pPr algn="ctr">
              <a:spcAft>
                <a:spcPts val="0"/>
              </a:spcAft>
            </a:pPr>
            <a:r>
              <a:rPr lang="ja-JP" altLang="en-US" sz="2000" b="1" kern="100" dirty="0">
                <a:solidFill>
                  <a:srgbClr val="212121"/>
                </a:solidFill>
                <a:latin typeface="+mn-ea"/>
                <a:cs typeface="Times New Roman" panose="02020603050405020304" pitchFamily="18" charset="0"/>
              </a:rPr>
              <a:t>コロナ感染と高血圧：</a:t>
            </a:r>
            <a:endParaRPr lang="en-US" altLang="ja-JP" sz="2000" b="1" kern="100" dirty="0">
              <a:solidFill>
                <a:srgbClr val="212121"/>
              </a:solidFill>
              <a:latin typeface="+mn-ea"/>
              <a:cs typeface="Times New Roman" panose="02020603050405020304" pitchFamily="18" charset="0"/>
            </a:endParaRPr>
          </a:p>
          <a:p>
            <a:pPr algn="ctr">
              <a:spcAft>
                <a:spcPts val="0"/>
              </a:spcAft>
            </a:pPr>
            <a:r>
              <a:rPr lang="ja-JP" altLang="en-US" sz="2000" b="1" kern="100" dirty="0">
                <a:solidFill>
                  <a:srgbClr val="212121"/>
                </a:solidFill>
                <a:latin typeface="+mn-ea"/>
                <a:cs typeface="Times New Roman" panose="02020603050405020304" pitchFamily="18" charset="0"/>
              </a:rPr>
              <a:t>○○サルタン・○○プリルに重症化予防効果ある（かも）</a:t>
            </a:r>
            <a:endParaRPr lang="en-US" altLang="ja-JP" sz="2000" b="1" kern="100" dirty="0">
              <a:solidFill>
                <a:srgbClr val="212121"/>
              </a:solidFill>
              <a:latin typeface="+mn-ea"/>
              <a:cs typeface="Times New Roman" panose="02020603050405020304" pitchFamily="18" charset="0"/>
            </a:endParaRPr>
          </a:p>
          <a:p>
            <a:pPr algn="ctr">
              <a:spcAft>
                <a:spcPts val="0"/>
              </a:spcAft>
            </a:pPr>
            <a:endParaRPr lang="en-US" altLang="ja-JP" sz="2000" b="1" kern="100" dirty="0">
              <a:solidFill>
                <a:srgbClr val="212121"/>
              </a:solidFill>
              <a:latin typeface="+mn-ea"/>
              <a:cs typeface="Times New Roman" panose="02020603050405020304" pitchFamily="18" charset="0"/>
            </a:endParaRPr>
          </a:p>
          <a:p>
            <a:pPr algn="just">
              <a:spcAft>
                <a:spcPts val="0"/>
              </a:spcAft>
            </a:pPr>
            <a:r>
              <a:rPr lang="en-US" altLang="ja-JP" kern="100" dirty="0">
                <a:solidFill>
                  <a:srgbClr val="212121"/>
                </a:solidFill>
                <a:latin typeface="+mn-ea"/>
                <a:cs typeface="Times New Roman" panose="02020603050405020304" pitchFamily="18" charset="0"/>
              </a:rPr>
              <a:t>Meng J</a:t>
            </a:r>
            <a:r>
              <a:rPr lang="ja-JP" altLang="ja-JP" kern="100" dirty="0">
                <a:solidFill>
                  <a:srgbClr val="212121"/>
                </a:solidFill>
                <a:latin typeface="+mn-ea"/>
                <a:cs typeface="Segoe UI" panose="020B0502040204020203" pitchFamily="34" charset="0"/>
              </a:rPr>
              <a:t>（国立感染症研究所　深圳</a:t>
            </a:r>
            <a:r>
              <a:rPr lang="ja-JP" altLang="ja-JP" sz="1600" kern="100" dirty="0">
                <a:solidFill>
                  <a:srgbClr val="000000"/>
                </a:solidFill>
                <a:latin typeface="+mn-ea"/>
                <a:cs typeface="Arial" panose="020B0604020202020204" pitchFamily="34" charset="0"/>
              </a:rPr>
              <a:t>南方科技大学</a:t>
            </a:r>
            <a:r>
              <a:rPr lang="ja-JP" altLang="ja-JP" kern="100" dirty="0">
                <a:solidFill>
                  <a:srgbClr val="212121"/>
                </a:solidFill>
                <a:latin typeface="+mn-ea"/>
                <a:cs typeface="Segoe UI" panose="020B0502040204020203" pitchFamily="34" charset="0"/>
              </a:rPr>
              <a:t>第三人民病院）</a:t>
            </a:r>
            <a:r>
              <a:rPr lang="en-US" altLang="ja-JP" kern="100" dirty="0">
                <a:solidFill>
                  <a:srgbClr val="212121"/>
                </a:solidFill>
                <a:latin typeface="+mn-ea"/>
                <a:cs typeface="Times New Roman" panose="02020603050405020304" pitchFamily="18" charset="0"/>
              </a:rPr>
              <a:t>, Xiao G, Zhang J, et al. Renin-angiotensin system inhibitors improve the clinical outcomes of COVID-19 patients with hypertension. </a:t>
            </a:r>
            <a:r>
              <a:rPr lang="en-US" altLang="ja-JP" i="1" kern="100" dirty="0" err="1">
                <a:solidFill>
                  <a:srgbClr val="212121"/>
                </a:solidFill>
                <a:latin typeface="+mn-ea"/>
                <a:cs typeface="Times New Roman" panose="02020603050405020304" pitchFamily="18" charset="0"/>
              </a:rPr>
              <a:t>Emerg</a:t>
            </a:r>
            <a:r>
              <a:rPr lang="en-US" altLang="ja-JP" i="1" kern="100" dirty="0">
                <a:solidFill>
                  <a:srgbClr val="212121"/>
                </a:solidFill>
                <a:latin typeface="+mn-ea"/>
                <a:cs typeface="Times New Roman" panose="02020603050405020304" pitchFamily="18" charset="0"/>
              </a:rPr>
              <a:t> Microbes Infect</a:t>
            </a:r>
            <a:r>
              <a:rPr lang="en-US" altLang="ja-JP" kern="100" dirty="0">
                <a:solidFill>
                  <a:srgbClr val="212121"/>
                </a:solidFill>
                <a:latin typeface="+mn-ea"/>
                <a:cs typeface="Times New Roman" panose="02020603050405020304" pitchFamily="18" charset="0"/>
              </a:rPr>
              <a:t>. 2020;9(1):757–760. </a:t>
            </a:r>
          </a:p>
          <a:p>
            <a:pPr algn="just">
              <a:spcAft>
                <a:spcPts val="0"/>
              </a:spcAft>
            </a:pPr>
            <a:endParaRPr lang="en-US" altLang="ja-JP" kern="100" dirty="0">
              <a:solidFill>
                <a:srgbClr val="212121"/>
              </a:solidFill>
              <a:latin typeface="+mn-ea"/>
              <a:cs typeface="Times New Roman" panose="02020603050405020304" pitchFamily="18" charset="0"/>
            </a:endParaRPr>
          </a:p>
          <a:p>
            <a:r>
              <a:rPr lang="en-US" altLang="ja-JP" dirty="0">
                <a:latin typeface="+mn-ea"/>
              </a:rPr>
              <a:t>COVID-19</a:t>
            </a:r>
            <a:r>
              <a:rPr lang="ja-JP" altLang="ja-JP" dirty="0">
                <a:latin typeface="+mn-ea"/>
              </a:rPr>
              <a:t>感染患者では、レニン・アンジオテンシン系（</a:t>
            </a:r>
            <a:r>
              <a:rPr lang="en-US" altLang="ja-JP" dirty="0">
                <a:latin typeface="+mn-ea"/>
              </a:rPr>
              <a:t>RAS</a:t>
            </a:r>
            <a:r>
              <a:rPr lang="ja-JP" altLang="ja-JP" dirty="0">
                <a:latin typeface="+mn-ea"/>
              </a:rPr>
              <a:t>）の機能障害が観察されている。しかし、</a:t>
            </a:r>
            <a:r>
              <a:rPr lang="en-US" altLang="ja-JP" dirty="0">
                <a:latin typeface="+mn-ea"/>
              </a:rPr>
              <a:t>ACEI</a:t>
            </a:r>
            <a:r>
              <a:rPr lang="ja-JP" altLang="ja-JP" dirty="0">
                <a:latin typeface="+mn-ea"/>
              </a:rPr>
              <a:t>や</a:t>
            </a:r>
            <a:r>
              <a:rPr lang="en-US" altLang="ja-JP" dirty="0">
                <a:latin typeface="+mn-ea"/>
              </a:rPr>
              <a:t>ARB</a:t>
            </a:r>
            <a:r>
              <a:rPr lang="ja-JP" altLang="ja-JP" dirty="0">
                <a:latin typeface="+mn-ea"/>
              </a:rPr>
              <a:t>ｓといった</a:t>
            </a:r>
            <a:r>
              <a:rPr lang="en-US" altLang="ja-JP" dirty="0">
                <a:latin typeface="+mn-ea"/>
              </a:rPr>
              <a:t>RAS</a:t>
            </a:r>
            <a:r>
              <a:rPr lang="ja-JP" altLang="ja-JP" dirty="0">
                <a:latin typeface="+mn-ea"/>
              </a:rPr>
              <a:t>阻害薬</a:t>
            </a:r>
            <a:r>
              <a:rPr lang="ja-JP" altLang="en-US" dirty="0">
                <a:latin typeface="+mn-ea"/>
              </a:rPr>
              <a:t>（</a:t>
            </a:r>
            <a:r>
              <a:rPr lang="ja-JP" altLang="en-US" b="1" kern="100" dirty="0">
                <a:solidFill>
                  <a:srgbClr val="212121"/>
                </a:solidFill>
                <a:latin typeface="+mn-ea"/>
                <a:cs typeface="Times New Roman" panose="02020603050405020304" pitchFamily="18" charset="0"/>
              </a:rPr>
              <a:t> ○○サルタン・○○プリル</a:t>
            </a:r>
            <a:r>
              <a:rPr lang="ja-JP" altLang="en-US" dirty="0">
                <a:latin typeface="+mn-ea"/>
              </a:rPr>
              <a:t>）</a:t>
            </a:r>
            <a:r>
              <a:rPr lang="ja-JP" altLang="ja-JP" dirty="0">
                <a:latin typeface="+mn-ea"/>
              </a:rPr>
              <a:t>が、</a:t>
            </a:r>
            <a:r>
              <a:rPr lang="en-US" altLang="ja-JP" dirty="0">
                <a:latin typeface="+mn-ea"/>
              </a:rPr>
              <a:t>COVID-19</a:t>
            </a:r>
            <a:r>
              <a:rPr lang="ja-JP" altLang="ja-JP" dirty="0">
                <a:latin typeface="+mn-ea"/>
              </a:rPr>
              <a:t>感染の予後にどのように影響するかはわかっていない。</a:t>
            </a:r>
            <a:r>
              <a:rPr lang="en-US" altLang="ja-JP" dirty="0">
                <a:latin typeface="+mn-ea"/>
              </a:rPr>
              <a:t>471</a:t>
            </a:r>
            <a:r>
              <a:rPr lang="ja-JP" altLang="ja-JP" dirty="0">
                <a:latin typeface="+mn-ea"/>
              </a:rPr>
              <a:t>名の</a:t>
            </a:r>
            <a:r>
              <a:rPr lang="en-US" altLang="ja-JP" dirty="0">
                <a:latin typeface="+mn-ea"/>
              </a:rPr>
              <a:t>COVID-19</a:t>
            </a:r>
            <a:r>
              <a:rPr lang="ja-JP" altLang="ja-JP" dirty="0">
                <a:latin typeface="+mn-ea"/>
              </a:rPr>
              <a:t>感染患者のうち、高血圧症</a:t>
            </a:r>
            <a:r>
              <a:rPr lang="ja-JP" altLang="en-US" dirty="0">
                <a:latin typeface="+mn-ea"/>
              </a:rPr>
              <a:t>のために</a:t>
            </a:r>
            <a:r>
              <a:rPr lang="en-US" altLang="ja-JP" dirty="0">
                <a:latin typeface="+mn-ea"/>
              </a:rPr>
              <a:t>ACEI</a:t>
            </a:r>
            <a:r>
              <a:rPr lang="ja-JP" altLang="ja-JP" dirty="0">
                <a:latin typeface="+mn-ea"/>
              </a:rPr>
              <a:t>あるいは</a:t>
            </a:r>
            <a:r>
              <a:rPr lang="en-US" altLang="ja-JP" dirty="0">
                <a:latin typeface="+mn-ea"/>
              </a:rPr>
              <a:t>ARB</a:t>
            </a:r>
            <a:r>
              <a:rPr lang="ja-JP" altLang="ja-JP" dirty="0">
                <a:latin typeface="+mn-ea"/>
              </a:rPr>
              <a:t>ｓ投与中の</a:t>
            </a:r>
            <a:r>
              <a:rPr lang="en-US" altLang="ja-JP" dirty="0">
                <a:latin typeface="+mn-ea"/>
              </a:rPr>
              <a:t>17</a:t>
            </a:r>
            <a:r>
              <a:rPr lang="ja-JP" altLang="ja-JP" dirty="0">
                <a:latin typeface="+mn-ea"/>
              </a:rPr>
              <a:t>名とそれ以外の降圧剤投与中の</a:t>
            </a:r>
            <a:r>
              <a:rPr lang="en-US" altLang="ja-JP" dirty="0">
                <a:latin typeface="+mn-ea"/>
              </a:rPr>
              <a:t>25</a:t>
            </a:r>
            <a:r>
              <a:rPr lang="ja-JP" altLang="ja-JP" dirty="0">
                <a:latin typeface="+mn-ea"/>
              </a:rPr>
              <a:t>名について重症度と免疫学的指標について検討を行った。その結果、</a:t>
            </a:r>
            <a:r>
              <a:rPr lang="en-US" altLang="ja-JP" dirty="0">
                <a:latin typeface="+mn-ea"/>
              </a:rPr>
              <a:t>ACEI</a:t>
            </a:r>
            <a:r>
              <a:rPr lang="ja-JP" altLang="ja-JP" dirty="0">
                <a:latin typeface="+mn-ea"/>
              </a:rPr>
              <a:t>あるいは</a:t>
            </a:r>
            <a:r>
              <a:rPr lang="en-US" altLang="ja-JP" dirty="0">
                <a:latin typeface="+mn-ea"/>
              </a:rPr>
              <a:t>ARB</a:t>
            </a:r>
            <a:r>
              <a:rPr lang="ja-JP" altLang="ja-JP" dirty="0">
                <a:latin typeface="+mn-ea"/>
              </a:rPr>
              <a:t>ｓ投与群はそれ以外の降圧剤投与群よりも、重症例が少なく、末梢血</a:t>
            </a:r>
            <a:r>
              <a:rPr lang="en-US" altLang="ja-JP" dirty="0">
                <a:latin typeface="+mn-ea"/>
              </a:rPr>
              <a:t>IL-6</a:t>
            </a:r>
            <a:r>
              <a:rPr lang="ja-JP" altLang="ja-JP" dirty="0">
                <a:latin typeface="+mn-ea"/>
              </a:rPr>
              <a:t>レベルが低く（注：</a:t>
            </a:r>
            <a:r>
              <a:rPr lang="en-US" altLang="ja-JP" dirty="0">
                <a:latin typeface="+mn-ea"/>
              </a:rPr>
              <a:t>IL6</a:t>
            </a:r>
            <a:r>
              <a:rPr lang="ja-JP" altLang="ja-JP" dirty="0">
                <a:latin typeface="+mn-ea"/>
              </a:rPr>
              <a:t>が増えると炎症が悪化する）、</a:t>
            </a:r>
            <a:r>
              <a:rPr lang="en-US" altLang="ja-JP" dirty="0">
                <a:latin typeface="+mn-ea"/>
              </a:rPr>
              <a:t>CD3T</a:t>
            </a:r>
            <a:r>
              <a:rPr lang="ja-JP" altLang="ja-JP" dirty="0">
                <a:latin typeface="+mn-ea"/>
              </a:rPr>
              <a:t>細胞および</a:t>
            </a:r>
            <a:r>
              <a:rPr lang="en-US" altLang="ja-JP" dirty="0">
                <a:latin typeface="+mn-ea"/>
              </a:rPr>
              <a:t>CD8 T</a:t>
            </a:r>
            <a:r>
              <a:rPr lang="ja-JP" altLang="ja-JP" dirty="0">
                <a:latin typeface="+mn-ea"/>
              </a:rPr>
              <a:t>細胞数が増加（注：</a:t>
            </a:r>
            <a:r>
              <a:rPr lang="en-US" altLang="ja-JP" dirty="0">
                <a:latin typeface="+mn-ea"/>
              </a:rPr>
              <a:t>T</a:t>
            </a:r>
            <a:r>
              <a:rPr lang="ja-JP" altLang="ja-JP" dirty="0">
                <a:latin typeface="+mn-ea"/>
              </a:rPr>
              <a:t>細胞が減ると敗血症になりやすい）していた。また、最大ウイルス濃度も低かった。</a:t>
            </a:r>
            <a:r>
              <a:rPr lang="en-US" altLang="ja-JP" dirty="0">
                <a:solidFill>
                  <a:srgbClr val="FF0000"/>
                </a:solidFill>
                <a:latin typeface="+mn-ea"/>
              </a:rPr>
              <a:t>ACEI</a:t>
            </a:r>
            <a:r>
              <a:rPr lang="ja-JP" altLang="ja-JP" dirty="0">
                <a:solidFill>
                  <a:srgbClr val="FF0000"/>
                </a:solidFill>
                <a:latin typeface="+mn-ea"/>
              </a:rPr>
              <a:t>あるいは</a:t>
            </a:r>
            <a:r>
              <a:rPr lang="en-US" altLang="ja-JP" dirty="0">
                <a:solidFill>
                  <a:srgbClr val="FF0000"/>
                </a:solidFill>
                <a:latin typeface="+mn-ea"/>
              </a:rPr>
              <a:t>ARB</a:t>
            </a:r>
            <a:r>
              <a:rPr lang="ja-JP" altLang="ja-JP" dirty="0">
                <a:solidFill>
                  <a:srgbClr val="FF0000"/>
                </a:solidFill>
                <a:latin typeface="+mn-ea"/>
              </a:rPr>
              <a:t>ｓ投与は</a:t>
            </a:r>
            <a:r>
              <a:rPr lang="en-US" altLang="ja-JP" dirty="0">
                <a:solidFill>
                  <a:srgbClr val="FF0000"/>
                </a:solidFill>
                <a:latin typeface="+mn-ea"/>
              </a:rPr>
              <a:t>COVID-19</a:t>
            </a:r>
            <a:r>
              <a:rPr lang="ja-JP" altLang="ja-JP" dirty="0">
                <a:solidFill>
                  <a:srgbClr val="FF0000"/>
                </a:solidFill>
                <a:latin typeface="+mn-ea"/>
              </a:rPr>
              <a:t>感染高血圧患者の予後を改善する可能性があることが示された</a:t>
            </a:r>
            <a:r>
              <a:rPr lang="ja-JP" altLang="ja-JP" dirty="0">
                <a:latin typeface="+mn-ea"/>
              </a:rPr>
              <a:t>。</a:t>
            </a:r>
            <a:endParaRPr lang="en-US" altLang="ja-JP" dirty="0">
              <a:latin typeface="+mn-ea"/>
            </a:endParaRPr>
          </a:p>
        </p:txBody>
      </p:sp>
      <p:sp>
        <p:nvSpPr>
          <p:cNvPr id="3" name="テキスト ボックス 2">
            <a:extLst>
              <a:ext uri="{FF2B5EF4-FFF2-40B4-BE49-F238E27FC236}">
                <a16:creationId xmlns:a16="http://schemas.microsoft.com/office/drawing/2014/main" xmlns="" id="{630BBEC1-A6EA-442F-A916-280527EBE65C}"/>
              </a:ext>
            </a:extLst>
          </p:cNvPr>
          <p:cNvSpPr txBox="1"/>
          <p:nvPr/>
        </p:nvSpPr>
        <p:spPr>
          <a:xfrm>
            <a:off x="8439149" y="15610"/>
            <a:ext cx="647701" cy="369332"/>
          </a:xfrm>
          <a:prstGeom prst="rect">
            <a:avLst/>
          </a:prstGeom>
          <a:solidFill>
            <a:srgbClr val="FFFF00"/>
          </a:solidFill>
        </p:spPr>
        <p:txBody>
          <a:bodyPr wrap="square" rtlCol="0">
            <a:spAutoFit/>
          </a:bodyPr>
          <a:lstStyle/>
          <a:p>
            <a:pPr algn="ctr"/>
            <a:r>
              <a:rPr kumimoji="1" lang="en-US" altLang="ja-JP" dirty="0"/>
              <a:t>1/3</a:t>
            </a:r>
            <a:endParaRPr kumimoji="1" lang="ja-JP" altLang="en-US" dirty="0"/>
          </a:p>
        </p:txBody>
      </p:sp>
    </p:spTree>
    <p:extLst>
      <p:ext uri="{BB962C8B-B14F-4D97-AF65-F5344CB8AC3E}">
        <p14:creationId xmlns:p14="http://schemas.microsoft.com/office/powerpoint/2010/main" val="50820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Figure">
            <a:extLst>
              <a:ext uri="{FF2B5EF4-FFF2-40B4-BE49-F238E27FC236}">
                <a16:creationId xmlns:a16="http://schemas.microsoft.com/office/drawing/2014/main" xmlns="" id="{4B0B310C-861C-4422-A95E-4A8BC16B94C6}"/>
              </a:ext>
            </a:extLst>
          </p:cNvPr>
          <p:cNvPicPr/>
          <p:nvPr/>
        </p:nvPicPr>
        <p:blipFill rotWithShape="1">
          <a:blip r:embed="rId2">
            <a:extLst>
              <a:ext uri="{28A0092B-C50C-407E-A947-70E740481C1C}">
                <a14:useLocalDpi xmlns:a14="http://schemas.microsoft.com/office/drawing/2010/main" val="0"/>
              </a:ext>
            </a:extLst>
          </a:blip>
          <a:srcRect t="11540" r="50000" b="57022"/>
          <a:stretch/>
        </p:blipFill>
        <p:spPr bwMode="auto">
          <a:xfrm>
            <a:off x="1458595" y="1966452"/>
            <a:ext cx="6732905" cy="3538997"/>
          </a:xfrm>
          <a:prstGeom prst="rect">
            <a:avLst/>
          </a:prstGeom>
          <a:noFill/>
          <a:ln>
            <a:noFill/>
          </a:ln>
        </p:spPr>
      </p:pic>
      <p:sp>
        <p:nvSpPr>
          <p:cNvPr id="3" name="テキスト ボックス 2">
            <a:extLst>
              <a:ext uri="{FF2B5EF4-FFF2-40B4-BE49-F238E27FC236}">
                <a16:creationId xmlns:a16="http://schemas.microsoft.com/office/drawing/2014/main" xmlns="" id="{CA10282B-1598-4622-B070-3099835AE198}"/>
              </a:ext>
            </a:extLst>
          </p:cNvPr>
          <p:cNvSpPr txBox="1"/>
          <p:nvPr/>
        </p:nvSpPr>
        <p:spPr>
          <a:xfrm>
            <a:off x="6896100" y="2257425"/>
            <a:ext cx="1285875" cy="1015663"/>
          </a:xfrm>
          <a:prstGeom prst="rect">
            <a:avLst/>
          </a:prstGeom>
          <a:solidFill>
            <a:schemeClr val="bg1"/>
          </a:solidFill>
        </p:spPr>
        <p:txBody>
          <a:bodyPr wrap="square" rtlCol="0">
            <a:spAutoFit/>
          </a:bodyPr>
          <a:lstStyle/>
          <a:p>
            <a:r>
              <a:rPr kumimoji="1" lang="ja-JP" altLang="en-US" sz="2000" b="1" dirty="0"/>
              <a:t>中等症</a:t>
            </a:r>
            <a:endParaRPr kumimoji="1" lang="en-US" altLang="ja-JP" sz="2000" b="1" dirty="0"/>
          </a:p>
          <a:p>
            <a:r>
              <a:rPr kumimoji="1" lang="ja-JP" altLang="en-US" sz="2000" b="1" dirty="0"/>
              <a:t>重症</a:t>
            </a:r>
            <a:endParaRPr kumimoji="1" lang="en-US" altLang="ja-JP" sz="2000" b="1" dirty="0"/>
          </a:p>
          <a:p>
            <a:r>
              <a:rPr kumimoji="1" lang="ja-JP" altLang="en-US" sz="2000" b="1" dirty="0"/>
              <a:t>死亡</a:t>
            </a:r>
          </a:p>
        </p:txBody>
      </p:sp>
      <p:sp>
        <p:nvSpPr>
          <p:cNvPr id="4" name="テキスト ボックス 3">
            <a:extLst>
              <a:ext uri="{FF2B5EF4-FFF2-40B4-BE49-F238E27FC236}">
                <a16:creationId xmlns:a16="http://schemas.microsoft.com/office/drawing/2014/main" xmlns="" id="{88298CAE-5A8C-4E16-A344-9CE2CD2FE405}"/>
              </a:ext>
            </a:extLst>
          </p:cNvPr>
          <p:cNvSpPr txBox="1"/>
          <p:nvPr/>
        </p:nvSpPr>
        <p:spPr>
          <a:xfrm>
            <a:off x="1771650" y="4612153"/>
            <a:ext cx="2009775" cy="830997"/>
          </a:xfrm>
          <a:prstGeom prst="rect">
            <a:avLst/>
          </a:prstGeom>
          <a:solidFill>
            <a:schemeClr val="bg1"/>
          </a:solidFill>
        </p:spPr>
        <p:txBody>
          <a:bodyPr wrap="square" rtlCol="0">
            <a:spAutoFit/>
          </a:bodyPr>
          <a:lstStyle/>
          <a:p>
            <a:r>
              <a:rPr kumimoji="1" lang="en-US" altLang="ja-JP" sz="2400" dirty="0"/>
              <a:t>ACE</a:t>
            </a:r>
            <a:r>
              <a:rPr kumimoji="1" lang="ja-JP" altLang="en-US" sz="2400" dirty="0"/>
              <a:t>阻害薬・</a:t>
            </a:r>
            <a:r>
              <a:rPr kumimoji="1" lang="en-US" altLang="ja-JP" sz="2400" dirty="0"/>
              <a:t>ARB</a:t>
            </a:r>
            <a:r>
              <a:rPr kumimoji="1" lang="ja-JP" altLang="en-US" sz="2400" dirty="0"/>
              <a:t>非投与群</a:t>
            </a:r>
          </a:p>
        </p:txBody>
      </p:sp>
      <p:sp>
        <p:nvSpPr>
          <p:cNvPr id="5" name="テキスト ボックス 4">
            <a:extLst>
              <a:ext uri="{FF2B5EF4-FFF2-40B4-BE49-F238E27FC236}">
                <a16:creationId xmlns:a16="http://schemas.microsoft.com/office/drawing/2014/main" xmlns="" id="{EABB48C8-DE3D-4589-BD30-EC6464779A38}"/>
              </a:ext>
            </a:extLst>
          </p:cNvPr>
          <p:cNvSpPr txBox="1"/>
          <p:nvPr/>
        </p:nvSpPr>
        <p:spPr>
          <a:xfrm>
            <a:off x="4295775" y="4640728"/>
            <a:ext cx="2009775" cy="830997"/>
          </a:xfrm>
          <a:prstGeom prst="rect">
            <a:avLst/>
          </a:prstGeom>
          <a:solidFill>
            <a:schemeClr val="bg1"/>
          </a:solidFill>
        </p:spPr>
        <p:txBody>
          <a:bodyPr wrap="square" rtlCol="0">
            <a:spAutoFit/>
          </a:bodyPr>
          <a:lstStyle/>
          <a:p>
            <a:r>
              <a:rPr kumimoji="1" lang="en-US" altLang="ja-JP" sz="2400" dirty="0"/>
              <a:t>ACE</a:t>
            </a:r>
            <a:r>
              <a:rPr kumimoji="1" lang="ja-JP" altLang="en-US" sz="2400" dirty="0"/>
              <a:t>阻害薬</a:t>
            </a:r>
            <a:r>
              <a:rPr kumimoji="1" lang="en-US" altLang="ja-JP" sz="2400" dirty="0"/>
              <a:t>or</a:t>
            </a:r>
          </a:p>
          <a:p>
            <a:r>
              <a:rPr kumimoji="1" lang="en-US" altLang="ja-JP" sz="2400" dirty="0"/>
              <a:t>ARB</a:t>
            </a:r>
            <a:r>
              <a:rPr kumimoji="1" lang="ja-JP" altLang="en-US" sz="2400" dirty="0"/>
              <a:t>投与群</a:t>
            </a:r>
          </a:p>
        </p:txBody>
      </p:sp>
      <p:sp>
        <p:nvSpPr>
          <p:cNvPr id="7" name="テキスト ボックス 6">
            <a:extLst>
              <a:ext uri="{FF2B5EF4-FFF2-40B4-BE49-F238E27FC236}">
                <a16:creationId xmlns:a16="http://schemas.microsoft.com/office/drawing/2014/main" xmlns="" id="{D114D339-B15C-4042-B652-96832A7F9554}"/>
              </a:ext>
            </a:extLst>
          </p:cNvPr>
          <p:cNvSpPr txBox="1"/>
          <p:nvPr/>
        </p:nvSpPr>
        <p:spPr>
          <a:xfrm>
            <a:off x="363793" y="609600"/>
            <a:ext cx="8573729" cy="830997"/>
          </a:xfrm>
          <a:prstGeom prst="rect">
            <a:avLst/>
          </a:prstGeom>
          <a:noFill/>
        </p:spPr>
        <p:txBody>
          <a:bodyPr wrap="square" rtlCol="0">
            <a:spAutoFit/>
          </a:bodyPr>
          <a:lstStyle/>
          <a:p>
            <a:r>
              <a:rPr kumimoji="1" lang="ja-JP" altLang="en-US" sz="2400" dirty="0"/>
              <a:t>○○プリル・○○サルタン系降圧薬服用群はそれ以外の降圧薬服用群よりも重症、死亡が少ない傾向があった</a:t>
            </a:r>
          </a:p>
        </p:txBody>
      </p:sp>
      <p:sp>
        <p:nvSpPr>
          <p:cNvPr id="8" name="テキスト ボックス 7">
            <a:extLst>
              <a:ext uri="{FF2B5EF4-FFF2-40B4-BE49-F238E27FC236}">
                <a16:creationId xmlns:a16="http://schemas.microsoft.com/office/drawing/2014/main" xmlns="" id="{3013B7A5-E5A7-431E-9378-A85809B4FB5A}"/>
              </a:ext>
            </a:extLst>
          </p:cNvPr>
          <p:cNvSpPr txBox="1"/>
          <p:nvPr/>
        </p:nvSpPr>
        <p:spPr>
          <a:xfrm>
            <a:off x="8439149" y="15610"/>
            <a:ext cx="647701" cy="369332"/>
          </a:xfrm>
          <a:prstGeom prst="rect">
            <a:avLst/>
          </a:prstGeom>
          <a:solidFill>
            <a:srgbClr val="FFFF00"/>
          </a:solidFill>
        </p:spPr>
        <p:txBody>
          <a:bodyPr wrap="square" rtlCol="0">
            <a:spAutoFit/>
          </a:bodyPr>
          <a:lstStyle/>
          <a:p>
            <a:pPr algn="ctr"/>
            <a:r>
              <a:rPr kumimoji="1" lang="en-US" altLang="ja-JP" dirty="0"/>
              <a:t>2/3</a:t>
            </a:r>
            <a:endParaRPr kumimoji="1" lang="ja-JP" altLang="en-US" dirty="0"/>
          </a:p>
        </p:txBody>
      </p:sp>
    </p:spTree>
    <p:extLst>
      <p:ext uri="{BB962C8B-B14F-4D97-AF65-F5344CB8AC3E}">
        <p14:creationId xmlns:p14="http://schemas.microsoft.com/office/powerpoint/2010/main" val="2485437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74118FE4-8610-42AA-AE6D-DA97AAD604E2}"/>
              </a:ext>
            </a:extLst>
          </p:cNvPr>
          <p:cNvSpPr txBox="1"/>
          <p:nvPr/>
        </p:nvSpPr>
        <p:spPr>
          <a:xfrm>
            <a:off x="66675" y="1019175"/>
            <a:ext cx="9077325" cy="4620560"/>
          </a:xfrm>
          <a:prstGeom prst="rect">
            <a:avLst/>
          </a:prstGeom>
          <a:noFill/>
        </p:spPr>
        <p:txBody>
          <a:bodyPr wrap="square" rtlCol="0">
            <a:spAutoFit/>
          </a:bodyPr>
          <a:lstStyle/>
          <a:p>
            <a:pPr>
              <a:lnSpc>
                <a:spcPct val="150000"/>
              </a:lnSpc>
            </a:pPr>
            <a:r>
              <a:rPr kumimoji="1" lang="ja-JP" altLang="en-US" sz="4000" dirty="0">
                <a:solidFill>
                  <a:srgbClr val="FF0000"/>
                </a:solidFill>
              </a:rPr>
              <a:t>このように、新型コロナと高血圧薬の相性はまだ結論が出ていません。</a:t>
            </a:r>
            <a:endParaRPr kumimoji="1" lang="en-US" altLang="ja-JP" sz="4000" dirty="0">
              <a:solidFill>
                <a:srgbClr val="FF0000"/>
              </a:solidFill>
            </a:endParaRPr>
          </a:p>
          <a:p>
            <a:pPr>
              <a:lnSpc>
                <a:spcPct val="150000"/>
              </a:lnSpc>
            </a:pPr>
            <a:r>
              <a:rPr kumimoji="1" lang="ja-JP" altLang="en-US" sz="4000" dirty="0">
                <a:solidFill>
                  <a:srgbClr val="FF0000"/>
                </a:solidFill>
              </a:rPr>
              <a:t>くれぐれも、現在の高血圧の薬を止めたり、ほかの薬に変えることはなさらないでください。</a:t>
            </a:r>
          </a:p>
        </p:txBody>
      </p:sp>
    </p:spTree>
    <p:extLst>
      <p:ext uri="{BB962C8B-B14F-4D97-AF65-F5344CB8AC3E}">
        <p14:creationId xmlns:p14="http://schemas.microsoft.com/office/powerpoint/2010/main" val="3173821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83F75817-3C5E-4F2C-9BF3-35561C658BE9}"/>
              </a:ext>
            </a:extLst>
          </p:cNvPr>
          <p:cNvSpPr/>
          <p:nvPr/>
        </p:nvSpPr>
        <p:spPr>
          <a:xfrm>
            <a:off x="447675" y="965538"/>
            <a:ext cx="8248650" cy="5047536"/>
          </a:xfrm>
          <a:prstGeom prst="rect">
            <a:avLst/>
          </a:prstGeom>
        </p:spPr>
        <p:txBody>
          <a:bodyPr wrap="square">
            <a:spAutoFit/>
          </a:bodyPr>
          <a:lstStyle/>
          <a:p>
            <a:pPr algn="ctr"/>
            <a:r>
              <a:rPr lang="en-US" altLang="ja-JP" sz="2400" b="1" dirty="0"/>
              <a:t>COVID-19</a:t>
            </a:r>
            <a:r>
              <a:rPr lang="ja-JP" altLang="ja-JP" sz="2400" b="1" dirty="0"/>
              <a:t>感染症の皮膚症状：第一報</a:t>
            </a:r>
            <a:endParaRPr lang="en-US" altLang="ja-JP" sz="2400" b="1" dirty="0">
              <a:solidFill>
                <a:srgbClr val="212121"/>
              </a:solidFill>
              <a:latin typeface="Segoe UI" panose="020B0502040204020203" pitchFamily="34" charset="0"/>
              <a:ea typeface="游明朝" panose="02020400000000000000" pitchFamily="18" charset="-128"/>
            </a:endParaRPr>
          </a:p>
          <a:p>
            <a:r>
              <a:rPr lang="en-US" altLang="ja-JP" sz="2000" dirty="0" err="1">
                <a:solidFill>
                  <a:srgbClr val="212121"/>
                </a:solidFill>
                <a:latin typeface="Segoe UI" panose="020B0502040204020203" pitchFamily="34" charset="0"/>
                <a:ea typeface="游明朝" panose="02020400000000000000" pitchFamily="18" charset="-128"/>
              </a:rPr>
              <a:t>Recalcati</a:t>
            </a:r>
            <a:r>
              <a:rPr lang="en-US" altLang="ja-JP" sz="2000" dirty="0">
                <a:solidFill>
                  <a:srgbClr val="212121"/>
                </a:solidFill>
                <a:latin typeface="Segoe UI" panose="020B0502040204020203" pitchFamily="34" charset="0"/>
                <a:ea typeface="游明朝" panose="02020400000000000000" pitchFamily="18" charset="-128"/>
              </a:rPr>
              <a:t> S</a:t>
            </a:r>
            <a:r>
              <a:rPr lang="ja-JP" altLang="ja-JP" sz="2000" dirty="0">
                <a:solidFill>
                  <a:srgbClr val="212121"/>
                </a:solidFill>
                <a:latin typeface="Segoe UI" panose="020B0502040204020203" pitchFamily="34" charset="0"/>
                <a:ea typeface="游明朝" panose="02020400000000000000" pitchFamily="18" charset="-128"/>
                <a:cs typeface="Segoe UI" panose="020B0502040204020203" pitchFamily="34" charset="0"/>
              </a:rPr>
              <a:t>（イタリア</a:t>
            </a:r>
            <a:r>
              <a:rPr lang="en-US" altLang="ja-JP" sz="2000" dirty="0">
                <a:solidFill>
                  <a:srgbClr val="212121"/>
                </a:solidFill>
                <a:latin typeface="Segoe UI" panose="020B0502040204020203" pitchFamily="34" charset="0"/>
                <a:ea typeface="游明朝" panose="02020400000000000000" pitchFamily="18" charset="-128"/>
              </a:rPr>
              <a:t>Alessandro Manzoni Hospital</a:t>
            </a:r>
            <a:r>
              <a:rPr lang="ja-JP" altLang="ja-JP" sz="20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sz="2000" dirty="0">
                <a:solidFill>
                  <a:srgbClr val="212121"/>
                </a:solidFill>
                <a:latin typeface="Segoe UI" panose="020B0502040204020203" pitchFamily="34" charset="0"/>
                <a:ea typeface="游明朝" panose="02020400000000000000" pitchFamily="18" charset="-128"/>
              </a:rPr>
              <a:t>. Cutaneous manifestations in COVID-19: a first perspective [published online ahead of print, 2020 Mar 26]. </a:t>
            </a:r>
            <a:r>
              <a:rPr lang="en-US" altLang="ja-JP" sz="2000" i="1" dirty="0">
                <a:solidFill>
                  <a:srgbClr val="212121"/>
                </a:solidFill>
                <a:latin typeface="&amp;quot"/>
                <a:ea typeface="游明朝" panose="02020400000000000000" pitchFamily="18" charset="-128"/>
                <a:cs typeface="Times New Roman" panose="02020603050405020304" pitchFamily="18" charset="0"/>
              </a:rPr>
              <a:t>J Eur </a:t>
            </a:r>
            <a:r>
              <a:rPr lang="en-US" altLang="ja-JP" sz="2000" i="1" dirty="0" err="1">
                <a:solidFill>
                  <a:srgbClr val="212121"/>
                </a:solidFill>
                <a:latin typeface="&amp;quot"/>
                <a:ea typeface="游明朝" panose="02020400000000000000" pitchFamily="18" charset="-128"/>
                <a:cs typeface="Times New Roman" panose="02020603050405020304" pitchFamily="18" charset="0"/>
              </a:rPr>
              <a:t>Acad</a:t>
            </a:r>
            <a:r>
              <a:rPr lang="en-US" altLang="ja-JP" sz="2000" i="1" dirty="0">
                <a:solidFill>
                  <a:srgbClr val="212121"/>
                </a:solidFill>
                <a:latin typeface="&amp;quot"/>
                <a:ea typeface="游明朝" panose="02020400000000000000" pitchFamily="18" charset="-128"/>
                <a:cs typeface="Times New Roman" panose="02020603050405020304" pitchFamily="18" charset="0"/>
              </a:rPr>
              <a:t> Dermatol </a:t>
            </a:r>
            <a:r>
              <a:rPr lang="en-US" altLang="ja-JP" sz="2000" i="1" dirty="0" err="1">
                <a:solidFill>
                  <a:srgbClr val="212121"/>
                </a:solidFill>
                <a:latin typeface="&amp;quot"/>
                <a:ea typeface="游明朝" panose="02020400000000000000" pitchFamily="18" charset="-128"/>
                <a:cs typeface="Times New Roman" panose="02020603050405020304" pitchFamily="18" charset="0"/>
              </a:rPr>
              <a:t>Venereol</a:t>
            </a:r>
            <a:r>
              <a:rPr lang="en-US" altLang="ja-JP" sz="2000" dirty="0">
                <a:solidFill>
                  <a:srgbClr val="212121"/>
                </a:solidFill>
                <a:latin typeface="Segoe UI" panose="020B0502040204020203" pitchFamily="34" charset="0"/>
                <a:ea typeface="游明朝" panose="02020400000000000000" pitchFamily="18" charset="-128"/>
              </a:rPr>
              <a:t>. 2020;10.1111/jdv.16387. doi:10.1111/jdv.16387</a:t>
            </a:r>
          </a:p>
          <a:p>
            <a:endParaRPr lang="en-US" altLang="ja-JP" sz="2000" dirty="0">
              <a:solidFill>
                <a:srgbClr val="212121"/>
              </a:solidFill>
              <a:latin typeface="Segoe UI" panose="020B0502040204020203" pitchFamily="34" charset="0"/>
              <a:ea typeface="游明朝" panose="02020400000000000000" pitchFamily="18" charset="-128"/>
            </a:endParaRPr>
          </a:p>
          <a:p>
            <a:r>
              <a:rPr lang="ja-JP" altLang="ja-JP" sz="2000" dirty="0"/>
              <a:t>【要旨】</a:t>
            </a:r>
          </a:p>
          <a:p>
            <a:r>
              <a:rPr lang="en-US" altLang="ja-JP" sz="2000" dirty="0"/>
              <a:t>148</a:t>
            </a:r>
            <a:r>
              <a:rPr lang="ja-JP" altLang="ja-JP" sz="2000" dirty="0"/>
              <a:t>名の</a:t>
            </a:r>
            <a:r>
              <a:rPr lang="en-US" altLang="ja-JP" sz="2000" dirty="0"/>
              <a:t>COVID19</a:t>
            </a:r>
            <a:r>
              <a:rPr lang="ja-JP" altLang="ja-JP" sz="2000" dirty="0"/>
              <a:t>感染患者のうち、発病の</a:t>
            </a:r>
            <a:r>
              <a:rPr lang="en-US" altLang="ja-JP" sz="2000" dirty="0"/>
              <a:t>15</a:t>
            </a:r>
            <a:r>
              <a:rPr lang="ja-JP" altLang="ja-JP" sz="2000" dirty="0"/>
              <a:t>日前までに新たな薬剤投与開始のなかった</a:t>
            </a:r>
            <a:r>
              <a:rPr lang="en-US" altLang="ja-JP" sz="2000" dirty="0"/>
              <a:t>88</a:t>
            </a:r>
            <a:r>
              <a:rPr lang="ja-JP" altLang="ja-JP" sz="2000" dirty="0"/>
              <a:t>名について、皮膚所見をまとめた。</a:t>
            </a:r>
            <a:r>
              <a:rPr lang="en-US" altLang="ja-JP" sz="2000" dirty="0"/>
              <a:t>18</a:t>
            </a:r>
            <a:r>
              <a:rPr lang="ja-JP" altLang="ja-JP" sz="2000" dirty="0"/>
              <a:t>名（</a:t>
            </a:r>
            <a:r>
              <a:rPr lang="en-US" altLang="ja-JP" sz="2000" dirty="0"/>
              <a:t>20.4%</a:t>
            </a:r>
            <a:r>
              <a:rPr lang="ja-JP" altLang="ja-JP" sz="2000" dirty="0"/>
              <a:t>）に発疹が出現した。発病とともに発疹の出現した者は</a:t>
            </a:r>
            <a:r>
              <a:rPr lang="en-US" altLang="ja-JP" sz="2000" dirty="0"/>
              <a:t>8</a:t>
            </a:r>
            <a:r>
              <a:rPr lang="ja-JP" altLang="ja-JP" sz="2000" dirty="0"/>
              <a:t>名、入院後に出現した者が</a:t>
            </a:r>
            <a:r>
              <a:rPr lang="en-US" altLang="ja-JP" sz="2000" dirty="0"/>
              <a:t>10</a:t>
            </a:r>
            <a:r>
              <a:rPr lang="ja-JP" altLang="ja-JP" sz="2000" dirty="0"/>
              <a:t>名。発疹の種類は、紅斑（</a:t>
            </a:r>
            <a:r>
              <a:rPr lang="en-US" altLang="ja-JP" sz="2000" dirty="0"/>
              <a:t>14</a:t>
            </a:r>
            <a:r>
              <a:rPr lang="ja-JP" altLang="ja-JP" sz="2000" dirty="0"/>
              <a:t>名）、広汎な蕁麻疹（</a:t>
            </a:r>
            <a:r>
              <a:rPr lang="en-US" altLang="ja-JP" sz="2000" dirty="0"/>
              <a:t>3</a:t>
            </a:r>
            <a:r>
              <a:rPr lang="ja-JP" altLang="ja-JP" sz="2000" dirty="0"/>
              <a:t>名）、水痘様水疱（</a:t>
            </a:r>
            <a:r>
              <a:rPr lang="en-US" altLang="ja-JP" sz="2000" dirty="0"/>
              <a:t>1</a:t>
            </a:r>
            <a:r>
              <a:rPr lang="ja-JP" altLang="ja-JP" sz="2000" dirty="0"/>
              <a:t>名）で、体幹に多く分布していた。軽度のかゆみを伴う場合もあるが、発疹は数日で消退している。発疹の有無と疾患の重症度に関連はみられなかった。全体として、</a:t>
            </a:r>
            <a:r>
              <a:rPr lang="ja-JP" altLang="ja-JP" sz="2000" dirty="0">
                <a:solidFill>
                  <a:srgbClr val="FF0000"/>
                </a:solidFill>
              </a:rPr>
              <a:t>従来のウイルス感染症に伴う皮膚病変と変わる点はみられなかった。</a:t>
            </a:r>
          </a:p>
          <a:p>
            <a:endParaRPr lang="ja-JP" altLang="en-US" sz="2000" dirty="0"/>
          </a:p>
        </p:txBody>
      </p:sp>
    </p:spTree>
    <p:extLst>
      <p:ext uri="{BB962C8B-B14F-4D97-AF65-F5344CB8AC3E}">
        <p14:creationId xmlns:p14="http://schemas.microsoft.com/office/powerpoint/2010/main" val="2471774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E983F5EC-39DC-4FFD-8DE5-63B3FFABABB8}"/>
              </a:ext>
            </a:extLst>
          </p:cNvPr>
          <p:cNvSpPr/>
          <p:nvPr/>
        </p:nvSpPr>
        <p:spPr>
          <a:xfrm>
            <a:off x="495300" y="1353235"/>
            <a:ext cx="8515350" cy="2923877"/>
          </a:xfrm>
          <a:prstGeom prst="rect">
            <a:avLst/>
          </a:prstGeom>
        </p:spPr>
        <p:txBody>
          <a:bodyPr wrap="square">
            <a:spAutoFit/>
          </a:bodyPr>
          <a:lstStyle/>
          <a:p>
            <a:r>
              <a:rPr lang="ja-JP" altLang="en-US" sz="3200" dirty="0">
                <a:latin typeface="+mn-ea"/>
              </a:rPr>
              <a:t>ウイルス性疾患の発熱と痛みに対して</a:t>
            </a:r>
            <a:endParaRPr lang="en-US" altLang="ja-JP" sz="3200" dirty="0">
              <a:latin typeface="+mn-ea"/>
            </a:endParaRPr>
          </a:p>
          <a:p>
            <a:r>
              <a:rPr lang="en-US" altLang="ja-JP" sz="3200" dirty="0">
                <a:latin typeface="+mn-ea"/>
              </a:rPr>
              <a:t>NSAID</a:t>
            </a:r>
            <a:r>
              <a:rPr lang="ja-JP" altLang="ja-JP" sz="3200" dirty="0">
                <a:latin typeface="+mn-ea"/>
              </a:rPr>
              <a:t>ｓ</a:t>
            </a:r>
            <a:r>
              <a:rPr lang="ja-JP" altLang="en-US" sz="3200" dirty="0">
                <a:latin typeface="+mn-ea"/>
              </a:rPr>
              <a:t>（非ステロイド系鎮痛消炎剤）は</a:t>
            </a:r>
            <a:endParaRPr lang="en-US" altLang="ja-JP" sz="3200" dirty="0">
              <a:latin typeface="+mn-ea"/>
            </a:endParaRPr>
          </a:p>
          <a:p>
            <a:r>
              <a:rPr lang="ja-JP" altLang="en-US" sz="3200" dirty="0">
                <a:latin typeface="+mn-ea"/>
              </a:rPr>
              <a:t>なるべく避けた方がよいかもしれません。</a:t>
            </a:r>
            <a:endParaRPr lang="en-US" altLang="ja-JP" sz="3200" dirty="0">
              <a:latin typeface="+mn-ea"/>
            </a:endParaRPr>
          </a:p>
          <a:p>
            <a:endParaRPr lang="en-US" altLang="ja-JP" sz="3200" dirty="0">
              <a:latin typeface="+mn-ea"/>
            </a:endParaRPr>
          </a:p>
          <a:p>
            <a:r>
              <a:rPr lang="ja-JP" altLang="en-US" sz="2800" dirty="0">
                <a:latin typeface="+mn-ea"/>
              </a:rPr>
              <a:t>使うなら、アセトアミノフェン（カロナール・アンヒバなど）を。</a:t>
            </a:r>
            <a:endParaRPr lang="en-US" altLang="ja-JP" sz="2800" dirty="0">
              <a:latin typeface="+mn-ea"/>
            </a:endParaRPr>
          </a:p>
        </p:txBody>
      </p:sp>
      <p:sp>
        <p:nvSpPr>
          <p:cNvPr id="4" name="正方形/長方形 3">
            <a:extLst>
              <a:ext uri="{FF2B5EF4-FFF2-40B4-BE49-F238E27FC236}">
                <a16:creationId xmlns:a16="http://schemas.microsoft.com/office/drawing/2014/main" xmlns="" id="{772502CB-4BD7-469E-99A5-1DC38790FFAA}"/>
              </a:ext>
            </a:extLst>
          </p:cNvPr>
          <p:cNvSpPr/>
          <p:nvPr/>
        </p:nvSpPr>
        <p:spPr>
          <a:xfrm>
            <a:off x="3295650" y="4971365"/>
            <a:ext cx="5543550" cy="1477328"/>
          </a:xfrm>
          <a:prstGeom prst="rect">
            <a:avLst/>
          </a:prstGeom>
        </p:spPr>
        <p:txBody>
          <a:bodyPr wrap="square">
            <a:spAutoFit/>
          </a:bodyPr>
          <a:lstStyle/>
          <a:p>
            <a:r>
              <a:rPr lang="en-US" altLang="ja-JP" dirty="0">
                <a:latin typeface="+mn-ea"/>
              </a:rPr>
              <a:t>NSAIDs</a:t>
            </a:r>
            <a:r>
              <a:rPr lang="ja-JP" altLang="en-US" dirty="0">
                <a:latin typeface="+mn-ea"/>
              </a:rPr>
              <a:t>：</a:t>
            </a:r>
            <a:endParaRPr lang="en-US" altLang="ja-JP" dirty="0">
              <a:latin typeface="+mn-ea"/>
            </a:endParaRPr>
          </a:p>
          <a:p>
            <a:r>
              <a:rPr lang="ja-JP" altLang="ja-JP" dirty="0">
                <a:latin typeface="+mn-ea"/>
              </a:rPr>
              <a:t>イブプロフェン</a:t>
            </a:r>
            <a:r>
              <a:rPr lang="ja-JP" altLang="en-US" dirty="0">
                <a:latin typeface="+mn-ea"/>
              </a:rPr>
              <a:t>（ブルフェン</a:t>
            </a:r>
            <a:r>
              <a:rPr lang="en-US" altLang="ja-JP" dirty="0">
                <a:latin typeface="+mn-ea"/>
              </a:rPr>
              <a:t>®</a:t>
            </a:r>
            <a:r>
              <a:rPr lang="ja-JP" altLang="en-US" dirty="0">
                <a:latin typeface="+mn-ea"/>
              </a:rPr>
              <a:t>　イブプロフェン</a:t>
            </a:r>
            <a:r>
              <a:rPr lang="en-US" altLang="ja-JP" dirty="0">
                <a:latin typeface="+mn-ea"/>
              </a:rPr>
              <a:t>®</a:t>
            </a:r>
            <a:r>
              <a:rPr lang="ja-JP" altLang="en-US" dirty="0">
                <a:latin typeface="+mn-ea"/>
              </a:rPr>
              <a:t>）</a:t>
            </a:r>
            <a:endParaRPr lang="en-US" altLang="ja-JP" dirty="0">
              <a:latin typeface="+mn-ea"/>
            </a:endParaRPr>
          </a:p>
          <a:p>
            <a:r>
              <a:rPr lang="ja-JP" altLang="ja-JP" dirty="0">
                <a:latin typeface="+mn-ea"/>
              </a:rPr>
              <a:t>ナプロキセン</a:t>
            </a:r>
            <a:r>
              <a:rPr lang="ja-JP" altLang="en-US" dirty="0">
                <a:latin typeface="+mn-ea"/>
              </a:rPr>
              <a:t>（</a:t>
            </a:r>
            <a:r>
              <a:rPr lang="ja-JP" altLang="en-US" dirty="0"/>
              <a:t>ナイキサン</a:t>
            </a:r>
            <a:r>
              <a:rPr lang="en-US" altLang="ja-JP" dirty="0"/>
              <a:t>®</a:t>
            </a:r>
            <a:r>
              <a:rPr lang="ja-JP" altLang="en-US" dirty="0"/>
              <a:t>など　</a:t>
            </a:r>
            <a:r>
              <a:rPr lang="ja-JP" altLang="en-US" dirty="0">
                <a:latin typeface="+mn-ea"/>
              </a:rPr>
              <a:t>）</a:t>
            </a:r>
            <a:endParaRPr lang="en-US" altLang="ja-JP" dirty="0">
              <a:latin typeface="+mn-ea"/>
            </a:endParaRPr>
          </a:p>
          <a:p>
            <a:r>
              <a:rPr lang="ja-JP" altLang="ja-JP" dirty="0">
                <a:latin typeface="+mn-ea"/>
              </a:rPr>
              <a:t>ジクロフェナク</a:t>
            </a:r>
            <a:r>
              <a:rPr lang="ja-JP" altLang="en-US" dirty="0">
                <a:latin typeface="+mn-ea"/>
              </a:rPr>
              <a:t>（ボルタレン</a:t>
            </a:r>
            <a:r>
              <a:rPr lang="en-US" altLang="ja-JP" dirty="0">
                <a:latin typeface="+mn-ea"/>
              </a:rPr>
              <a:t>®</a:t>
            </a:r>
            <a:r>
              <a:rPr lang="ja-JP" altLang="en-US" dirty="0">
                <a:latin typeface="+mn-ea"/>
              </a:rPr>
              <a:t>など）</a:t>
            </a:r>
            <a:endParaRPr lang="en-US" altLang="ja-JP" dirty="0">
              <a:latin typeface="+mn-ea"/>
            </a:endParaRPr>
          </a:p>
          <a:p>
            <a:r>
              <a:rPr lang="ja-JP" altLang="en-US" dirty="0">
                <a:latin typeface="+mn-ea"/>
              </a:rPr>
              <a:t>など</a:t>
            </a:r>
            <a:endParaRPr lang="en-US" altLang="ja-JP" dirty="0">
              <a:latin typeface="+mn-ea"/>
            </a:endParaRPr>
          </a:p>
        </p:txBody>
      </p:sp>
      <p:sp>
        <p:nvSpPr>
          <p:cNvPr id="5" name="テキスト ボックス 4">
            <a:extLst>
              <a:ext uri="{FF2B5EF4-FFF2-40B4-BE49-F238E27FC236}">
                <a16:creationId xmlns:a16="http://schemas.microsoft.com/office/drawing/2014/main" xmlns="" id="{A384990A-09D2-420E-A1FC-A0556BA193DC}"/>
              </a:ext>
            </a:extLst>
          </p:cNvPr>
          <p:cNvSpPr txBox="1"/>
          <p:nvPr/>
        </p:nvSpPr>
        <p:spPr>
          <a:xfrm rot="21072511">
            <a:off x="647700" y="792123"/>
            <a:ext cx="1838325" cy="369332"/>
          </a:xfrm>
          <a:prstGeom prst="rect">
            <a:avLst/>
          </a:prstGeom>
          <a:solidFill>
            <a:srgbClr val="FFFF00"/>
          </a:solidFill>
        </p:spPr>
        <p:txBody>
          <a:bodyPr wrap="square" rtlCol="0">
            <a:spAutoFit/>
          </a:bodyPr>
          <a:lstStyle/>
          <a:p>
            <a:r>
              <a:rPr kumimoji="1" lang="ja-JP" altLang="en-US" dirty="0">
                <a:solidFill>
                  <a:srgbClr val="FF0000"/>
                </a:solidFill>
              </a:rPr>
              <a:t>松崎の意見です</a:t>
            </a:r>
          </a:p>
        </p:txBody>
      </p:sp>
    </p:spTree>
    <p:extLst>
      <p:ext uri="{BB962C8B-B14F-4D97-AF65-F5344CB8AC3E}">
        <p14:creationId xmlns:p14="http://schemas.microsoft.com/office/powerpoint/2010/main" val="309104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54010F43-817D-4EEB-AEE9-E40E3E02A3E5}"/>
              </a:ext>
            </a:extLst>
          </p:cNvPr>
          <p:cNvSpPr/>
          <p:nvPr/>
        </p:nvSpPr>
        <p:spPr>
          <a:xfrm>
            <a:off x="223837" y="257175"/>
            <a:ext cx="8696326" cy="6494085"/>
          </a:xfrm>
          <a:prstGeom prst="rect">
            <a:avLst/>
          </a:prstGeom>
        </p:spPr>
        <p:txBody>
          <a:bodyPr wrap="square">
            <a:spAutoFit/>
          </a:bodyPr>
          <a:lstStyle/>
          <a:p>
            <a:pPr algn="ctr"/>
            <a:r>
              <a:rPr lang="en-US" altLang="ja-JP" sz="2000" b="1" kern="0" dirty="0">
                <a:solidFill>
                  <a:srgbClr val="212121"/>
                </a:solidFill>
                <a:latin typeface="+mn-ea"/>
              </a:rPr>
              <a:t>COVID-19</a:t>
            </a:r>
            <a:r>
              <a:rPr lang="ja-JP" altLang="en-US" sz="2000" b="1" kern="0" dirty="0">
                <a:solidFill>
                  <a:srgbClr val="212121"/>
                </a:solidFill>
                <a:latin typeface="+mn-ea"/>
              </a:rPr>
              <a:t>感染と非ステロイド系鎮痛消炎剤（</a:t>
            </a:r>
            <a:r>
              <a:rPr lang="en-US" altLang="ja-JP" sz="2000" b="1" kern="0" dirty="0">
                <a:solidFill>
                  <a:srgbClr val="212121"/>
                </a:solidFill>
                <a:latin typeface="+mn-ea"/>
              </a:rPr>
              <a:t>NSAID</a:t>
            </a:r>
            <a:r>
              <a:rPr lang="ja-JP" altLang="en-US" sz="2000" b="1" kern="0" dirty="0">
                <a:solidFill>
                  <a:srgbClr val="212121"/>
                </a:solidFill>
                <a:latin typeface="+mn-ea"/>
              </a:rPr>
              <a:t>ｓ）</a:t>
            </a:r>
            <a:endParaRPr lang="en-US" altLang="ja-JP" sz="2000" b="1" kern="0" dirty="0">
              <a:solidFill>
                <a:srgbClr val="212121"/>
              </a:solidFill>
              <a:latin typeface="+mn-ea"/>
            </a:endParaRPr>
          </a:p>
          <a:p>
            <a:r>
              <a:rPr lang="en-US" altLang="ja-JP" kern="0" dirty="0">
                <a:solidFill>
                  <a:srgbClr val="212121"/>
                </a:solidFill>
                <a:latin typeface="+mn-ea"/>
              </a:rPr>
              <a:t>Little P. </a:t>
            </a:r>
            <a:r>
              <a:rPr lang="ja-JP" altLang="ja-JP" kern="0" dirty="0">
                <a:solidFill>
                  <a:srgbClr val="212121"/>
                </a:solidFill>
                <a:latin typeface="+mn-ea"/>
                <a:cs typeface="Segoe UI" panose="020B0502040204020203" pitchFamily="34" charset="0"/>
              </a:rPr>
              <a:t>（</a:t>
            </a:r>
            <a:r>
              <a:rPr lang="en-US" altLang="ja-JP" kern="0" dirty="0">
                <a:solidFill>
                  <a:srgbClr val="212121"/>
                </a:solidFill>
                <a:latin typeface="+mn-ea"/>
              </a:rPr>
              <a:t>University of Southampton, Southampton, UK.</a:t>
            </a:r>
            <a:r>
              <a:rPr lang="ja-JP" altLang="ja-JP" kern="0" dirty="0">
                <a:solidFill>
                  <a:srgbClr val="212121"/>
                </a:solidFill>
                <a:latin typeface="+mn-ea"/>
                <a:cs typeface="Segoe UI" panose="020B0502040204020203" pitchFamily="34" charset="0"/>
              </a:rPr>
              <a:t>）</a:t>
            </a:r>
            <a:r>
              <a:rPr lang="en-US" altLang="ja-JP" kern="0" dirty="0">
                <a:solidFill>
                  <a:srgbClr val="212121"/>
                </a:solidFill>
                <a:latin typeface="+mn-ea"/>
              </a:rPr>
              <a:t>Non-steroidal anti-inflammatory drugs and covid-19. </a:t>
            </a:r>
            <a:r>
              <a:rPr lang="en-US" altLang="ja-JP" i="1" kern="0" dirty="0">
                <a:solidFill>
                  <a:srgbClr val="212121"/>
                </a:solidFill>
                <a:latin typeface="+mn-ea"/>
                <a:cs typeface="ＭＳ Ｐゴシック" panose="020B0600070205080204" pitchFamily="50" charset="-128"/>
              </a:rPr>
              <a:t>BMJ</a:t>
            </a:r>
            <a:r>
              <a:rPr lang="en-US" altLang="ja-JP" kern="0" dirty="0">
                <a:solidFill>
                  <a:srgbClr val="212121"/>
                </a:solidFill>
                <a:latin typeface="+mn-ea"/>
              </a:rPr>
              <a:t>. 2020;368:m1185. Published 2020 Mar 27. doi:10.1136/bmj.m1185</a:t>
            </a:r>
          </a:p>
          <a:p>
            <a:endParaRPr lang="en-US" altLang="ja-JP" kern="0" dirty="0">
              <a:solidFill>
                <a:srgbClr val="212121"/>
              </a:solidFill>
              <a:latin typeface="+mn-ea"/>
            </a:endParaRPr>
          </a:p>
          <a:p>
            <a:r>
              <a:rPr lang="ja-JP" altLang="en-US" dirty="0">
                <a:latin typeface="+mn-ea"/>
              </a:rPr>
              <a:t>　</a:t>
            </a:r>
            <a:r>
              <a:rPr lang="en-US" altLang="ja-JP" dirty="0">
                <a:latin typeface="+mn-ea"/>
              </a:rPr>
              <a:t>COVID-19</a:t>
            </a:r>
            <a:r>
              <a:rPr lang="ja-JP" altLang="ja-JP" dirty="0">
                <a:latin typeface="+mn-ea"/>
              </a:rPr>
              <a:t>感染の重篤な合併症は敗血症、心疾患、肺疾患であ</a:t>
            </a:r>
            <a:r>
              <a:rPr lang="ja-JP" altLang="en-US" dirty="0">
                <a:latin typeface="+mn-ea"/>
              </a:rPr>
              <a:t>り、</a:t>
            </a:r>
            <a:r>
              <a:rPr lang="ja-JP" altLang="ja-JP" dirty="0">
                <a:latin typeface="+mn-ea"/>
              </a:rPr>
              <a:t>併存疾患を持つ高齢者に多く発生する。非ステロイド系鎮痛消炎剤（</a:t>
            </a:r>
            <a:r>
              <a:rPr lang="en-US" altLang="ja-JP" dirty="0">
                <a:latin typeface="+mn-ea"/>
              </a:rPr>
              <a:t>NSAIDs</a:t>
            </a:r>
            <a:r>
              <a:rPr lang="ja-JP" altLang="ja-JP" dirty="0">
                <a:latin typeface="+mn-ea"/>
              </a:rPr>
              <a:t>）は</a:t>
            </a:r>
            <a:r>
              <a:rPr lang="en-US" altLang="ja-JP" dirty="0">
                <a:latin typeface="+mn-ea"/>
              </a:rPr>
              <a:t>COVID-19</a:t>
            </a:r>
            <a:r>
              <a:rPr lang="ja-JP" altLang="ja-JP" dirty="0">
                <a:latin typeface="+mn-ea"/>
              </a:rPr>
              <a:t>感染の合併症発生リスクを増やすだろうか？</a:t>
            </a:r>
            <a:r>
              <a:rPr lang="ja-JP" altLang="en-US" dirty="0">
                <a:latin typeface="+mn-ea"/>
              </a:rPr>
              <a:t>　</a:t>
            </a:r>
            <a:r>
              <a:rPr lang="ja-JP" altLang="ja-JP" dirty="0">
                <a:latin typeface="+mn-ea"/>
              </a:rPr>
              <a:t>確実なことはまだわかっていないが、少なくとも現在までに明らかにされたエビデンスによれば、リスクが高まると考えた方がよいだろう。</a:t>
            </a:r>
          </a:p>
          <a:p>
            <a:r>
              <a:rPr lang="en-US" altLang="ja-JP" dirty="0">
                <a:latin typeface="+mn-ea"/>
              </a:rPr>
              <a:t> </a:t>
            </a:r>
            <a:endParaRPr lang="ja-JP" altLang="ja-JP" dirty="0">
              <a:latin typeface="+mn-ea"/>
            </a:endParaRPr>
          </a:p>
          <a:p>
            <a:r>
              <a:rPr lang="ja-JP" altLang="ja-JP" b="1" dirty="0">
                <a:latin typeface="+mn-ea"/>
              </a:rPr>
              <a:t>有害性の証拠</a:t>
            </a:r>
          </a:p>
          <a:p>
            <a:r>
              <a:rPr lang="ja-JP" altLang="en-US" dirty="0">
                <a:latin typeface="+mn-ea"/>
              </a:rPr>
              <a:t>　</a:t>
            </a:r>
            <a:r>
              <a:rPr lang="ja-JP" altLang="ja-JP" dirty="0">
                <a:latin typeface="+mn-ea"/>
              </a:rPr>
              <a:t>観察的研究では、交絡因子の調整が不十分だという批判はあるものの、イブプロフェン、ナプロキセン、ジクロフェナクなどの</a:t>
            </a:r>
            <a:r>
              <a:rPr lang="en-US" altLang="ja-JP" dirty="0">
                <a:latin typeface="+mn-ea"/>
              </a:rPr>
              <a:t>NSAID</a:t>
            </a:r>
            <a:r>
              <a:rPr lang="ja-JP" altLang="ja-JP" dirty="0">
                <a:latin typeface="+mn-ea"/>
              </a:rPr>
              <a:t>ｓ長期投与により、心筋梗塞、心不全、脳卒中が増えると報告されている。急性呼吸器感染症が脳卒中や心筋梗塞のリスクを高めることは周知のことだが、治療中に短期間</a:t>
            </a:r>
            <a:r>
              <a:rPr lang="en-US" altLang="ja-JP" dirty="0">
                <a:latin typeface="+mn-ea"/>
              </a:rPr>
              <a:t>NSAID</a:t>
            </a:r>
            <a:r>
              <a:rPr lang="ja-JP" altLang="ja-JP" dirty="0">
                <a:latin typeface="+mn-ea"/>
              </a:rPr>
              <a:t>ｓを投与すると、合併症のリスクが増加することが報告されている。</a:t>
            </a:r>
            <a:r>
              <a:rPr lang="en-US" altLang="ja-JP" dirty="0">
                <a:latin typeface="+mn-ea"/>
              </a:rPr>
              <a:t>NSAID</a:t>
            </a:r>
            <a:r>
              <a:rPr lang="ja-JP" altLang="ja-JP" dirty="0">
                <a:latin typeface="+mn-ea"/>
              </a:rPr>
              <a:t>ｓには腎傷害性がある。</a:t>
            </a:r>
            <a:r>
              <a:rPr lang="en-US" altLang="ja-JP" dirty="0">
                <a:latin typeface="+mn-ea"/>
              </a:rPr>
              <a:t>COVID-19</a:t>
            </a:r>
            <a:r>
              <a:rPr lang="ja-JP" altLang="ja-JP" dirty="0">
                <a:latin typeface="+mn-ea"/>
              </a:rPr>
              <a:t>感染によって重大な影響を受ける人々は、腎障害を併発しやすく、発熱と脱水によってさらに腎障害が悪化する。</a:t>
            </a:r>
          </a:p>
          <a:p>
            <a:r>
              <a:rPr lang="ja-JP" altLang="ja-JP" dirty="0">
                <a:latin typeface="+mn-ea"/>
              </a:rPr>
              <a:t>最近発表された症例対照研究によれば、呼吸器感染症患者に</a:t>
            </a:r>
            <a:r>
              <a:rPr lang="en-US" altLang="ja-JP" dirty="0">
                <a:latin typeface="+mn-ea"/>
              </a:rPr>
              <a:t>NSAID</a:t>
            </a:r>
            <a:r>
              <a:rPr lang="ja-JP" altLang="ja-JP" dirty="0">
                <a:latin typeface="+mn-ea"/>
              </a:rPr>
              <a:t>ｓを投与すると、肺炎の重症化、胸水貯留、疾患の遷延、扁桃周囲膿瘍、多臓器への感染と化膿性病変拡大などの合併症が増えるという。</a:t>
            </a:r>
            <a:r>
              <a:rPr lang="en-US" altLang="ja-JP" dirty="0">
                <a:latin typeface="+mn-ea"/>
              </a:rPr>
              <a:t>NSAID</a:t>
            </a:r>
            <a:r>
              <a:rPr lang="ja-JP" altLang="ja-JP" dirty="0">
                <a:latin typeface="+mn-ea"/>
              </a:rPr>
              <a:t>ｓ投与によって、入院の必要な患者に対する有効な抗生物質の投与が遅れることも指摘されている</a:t>
            </a:r>
            <a:r>
              <a:rPr lang="ja-JP" altLang="en-US" dirty="0">
                <a:latin typeface="+mn-ea"/>
              </a:rPr>
              <a:t>。</a:t>
            </a:r>
          </a:p>
        </p:txBody>
      </p:sp>
      <p:sp>
        <p:nvSpPr>
          <p:cNvPr id="4" name="テキスト ボックス 3">
            <a:extLst>
              <a:ext uri="{FF2B5EF4-FFF2-40B4-BE49-F238E27FC236}">
                <a16:creationId xmlns:a16="http://schemas.microsoft.com/office/drawing/2014/main" xmlns="" id="{7C9F74A9-A200-49A8-8B37-6FEA94A0FBF5}"/>
              </a:ext>
            </a:extLst>
          </p:cNvPr>
          <p:cNvSpPr txBox="1"/>
          <p:nvPr/>
        </p:nvSpPr>
        <p:spPr>
          <a:xfrm>
            <a:off x="8353425" y="72509"/>
            <a:ext cx="790575" cy="369332"/>
          </a:xfrm>
          <a:prstGeom prst="rect">
            <a:avLst/>
          </a:prstGeom>
          <a:solidFill>
            <a:srgbClr val="FFFF00"/>
          </a:solidFill>
        </p:spPr>
        <p:txBody>
          <a:bodyPr wrap="square" rtlCol="0">
            <a:spAutoFit/>
          </a:bodyPr>
          <a:lstStyle/>
          <a:p>
            <a:pPr algn="ctr"/>
            <a:r>
              <a:rPr kumimoji="1" lang="en-US" altLang="ja-JP" dirty="0"/>
              <a:t>1/3</a:t>
            </a:r>
            <a:endParaRPr kumimoji="1" lang="ja-JP" altLang="en-US" dirty="0"/>
          </a:p>
        </p:txBody>
      </p:sp>
    </p:spTree>
    <p:extLst>
      <p:ext uri="{BB962C8B-B14F-4D97-AF65-F5344CB8AC3E}">
        <p14:creationId xmlns:p14="http://schemas.microsoft.com/office/powerpoint/2010/main" val="292977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32E5D6FC-C4D2-4894-B894-C0D72504CDC1}"/>
              </a:ext>
            </a:extLst>
          </p:cNvPr>
          <p:cNvSpPr/>
          <p:nvPr/>
        </p:nvSpPr>
        <p:spPr>
          <a:xfrm>
            <a:off x="123825" y="474345"/>
            <a:ext cx="8896350" cy="5909310"/>
          </a:xfrm>
          <a:prstGeom prst="rect">
            <a:avLst/>
          </a:prstGeom>
        </p:spPr>
        <p:txBody>
          <a:bodyPr wrap="square">
            <a:spAutoFit/>
          </a:bodyPr>
          <a:lstStyle/>
          <a:p>
            <a:pPr algn="just">
              <a:spcAft>
                <a:spcPts val="0"/>
              </a:spcAft>
            </a:pP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このレビュー論文の著者によれば、これらの所見は、</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ｓ投与が</a:t>
            </a:r>
            <a:r>
              <a:rPr lang="en-US" altLang="ja-JP" kern="100" dirty="0">
                <a:latin typeface="+mn-ea"/>
                <a:cs typeface="Times New Roman" panose="02020603050405020304" pitchFamily="18" charset="0"/>
              </a:rPr>
              <a:t>cyclo-</a:t>
            </a:r>
            <a:r>
              <a:rPr lang="en-US" altLang="ja-JP" kern="100" dirty="0" err="1">
                <a:latin typeface="+mn-ea"/>
                <a:cs typeface="Times New Roman" panose="02020603050405020304" pitchFamily="18" charset="0"/>
              </a:rPr>
              <a:t>oxygenases</a:t>
            </a:r>
            <a:r>
              <a:rPr lang="ja-JP" altLang="ja-JP" kern="100" dirty="0">
                <a:latin typeface="+mn-ea"/>
                <a:cs typeface="Times New Roman" panose="02020603050405020304" pitchFamily="18" charset="0"/>
              </a:rPr>
              <a:t>の作用抑制と多型核白血球の動員遅延をもたらし、さらに（</a:t>
            </a:r>
            <a:r>
              <a:rPr lang="ja-JP" altLang="ja-JP" kern="100" dirty="0">
                <a:solidFill>
                  <a:srgbClr val="000000"/>
                </a:solidFill>
                <a:latin typeface="+mn-ea"/>
                <a:cs typeface="Arial" panose="020B0604020202020204" pitchFamily="34" charset="0"/>
              </a:rPr>
              <a:t>好中球の組織への遊走・滲出を抑制しつつ、マクロファージによる病原体や死細胞の貪食・処理を高める</a:t>
            </a:r>
            <a:r>
              <a:rPr lang="ja-JP" altLang="ja-JP" kern="100" dirty="0">
                <a:latin typeface="+mn-ea"/>
                <a:cs typeface="Times New Roman" panose="02020603050405020304" pitchFamily="18" charset="0"/>
              </a:rPr>
              <a:t>）</a:t>
            </a:r>
            <a:r>
              <a:rPr lang="en-US" altLang="ja-JP" kern="100" dirty="0">
                <a:latin typeface="+mn-ea"/>
                <a:cs typeface="Times New Roman" panose="02020603050405020304" pitchFamily="18" charset="0"/>
              </a:rPr>
              <a:t>lipoxins</a:t>
            </a:r>
            <a:r>
              <a:rPr lang="ja-JP" altLang="ja-JP" kern="100" dirty="0">
                <a:latin typeface="+mn-ea"/>
                <a:cs typeface="Times New Roman" panose="02020603050405020304" pitchFamily="18" charset="0"/>
              </a:rPr>
              <a:t>と</a:t>
            </a:r>
            <a:r>
              <a:rPr lang="en-US" altLang="ja-JP" kern="100" dirty="0">
                <a:latin typeface="+mn-ea"/>
                <a:cs typeface="Times New Roman" panose="02020603050405020304" pitchFamily="18" charset="0"/>
              </a:rPr>
              <a:t> </a:t>
            </a:r>
            <a:r>
              <a:rPr lang="en-US" altLang="ja-JP" kern="100" dirty="0" err="1">
                <a:latin typeface="+mn-ea"/>
                <a:cs typeface="Times New Roman" panose="02020603050405020304" pitchFamily="18" charset="0"/>
              </a:rPr>
              <a:t>resolvins</a:t>
            </a:r>
            <a:r>
              <a:rPr lang="ja-JP" altLang="ja-JP" kern="100" dirty="0">
                <a:latin typeface="+mn-ea"/>
                <a:cs typeface="Times New Roman" panose="02020603050405020304" pitchFamily="18" charset="0"/>
              </a:rPr>
              <a:t>の生成抑制を通じて炎症の改善を遅延させることによってもたらされるという。症例対照研究では、</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ｓ投与が合併症の初期症状に対して投与されるという薬物使用順序の交絡が避けられないため、</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ｓが合併症を増やすという因果関係を肯定するエビデンスが限られている。しかし、このような交絡因子を調整した研究では、</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ｓ投与が合併症を増やすという結果が得られている。さらに、長期間継続投与</a:t>
            </a:r>
            <a:r>
              <a:rPr lang="ja-JP" altLang="en-US" kern="100" dirty="0">
                <a:latin typeface="+mn-ea"/>
                <a:cs typeface="Times New Roman" panose="02020603050405020304" pitchFamily="18" charset="0"/>
              </a:rPr>
              <a:t>および</a:t>
            </a:r>
            <a:r>
              <a:rPr lang="ja-JP" altLang="ja-JP" kern="100" dirty="0">
                <a:latin typeface="+mn-ea"/>
                <a:cs typeface="Times New Roman" panose="02020603050405020304" pitchFamily="18" charset="0"/>
              </a:rPr>
              <a:t>急性病変に対する短期的投与</a:t>
            </a:r>
            <a:r>
              <a:rPr lang="ja-JP" altLang="en-US" kern="100" dirty="0">
                <a:latin typeface="+mn-ea"/>
                <a:cs typeface="Times New Roman" panose="02020603050405020304" pitchFamily="18" charset="0"/>
              </a:rPr>
              <a:t>の両方で</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ｓ投与による合併症の増加が確認された大規模症例対照研究が報告されている。したがって、短期間の</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ｓ投与であっても、それが合併症を増やすという因果関係が存在することを示唆している。</a:t>
            </a:r>
          </a:p>
          <a:p>
            <a:pPr algn="just">
              <a:spcAft>
                <a:spcPts val="0"/>
              </a:spcAft>
            </a:pP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これは臨床の場にどのような意味を持つだろうか？　</a:t>
            </a:r>
            <a:r>
              <a:rPr lang="en-US" altLang="ja-JP" kern="100" dirty="0">
                <a:latin typeface="+mn-ea"/>
                <a:cs typeface="Times New Roman" panose="02020603050405020304" pitchFamily="18" charset="0"/>
              </a:rPr>
              <a:t>889</a:t>
            </a:r>
            <a:r>
              <a:rPr lang="ja-JP" altLang="ja-JP" kern="100" dirty="0">
                <a:latin typeface="+mn-ea"/>
                <a:cs typeface="Times New Roman" panose="02020603050405020304" pitchFamily="18" charset="0"/>
              </a:rPr>
              <a:t>例の呼吸器感染症患者に対して、アセトアミノフェン単剤、イブプロフェン単剤、両剤投与を無作為割り付けし、その後の効果不十分あるいは新たな症状が出現した場合の再診率を比較した研究によれば、アセトアミノフェンの再診率</a:t>
            </a:r>
            <a:r>
              <a:rPr lang="en-US" altLang="ja-JP" kern="100" dirty="0">
                <a:latin typeface="+mn-ea"/>
                <a:cs typeface="Times New Roman" panose="02020603050405020304" pitchFamily="18" charset="0"/>
              </a:rPr>
              <a:t>12%</a:t>
            </a:r>
            <a:r>
              <a:rPr lang="ja-JP" altLang="ja-JP" kern="100" dirty="0">
                <a:latin typeface="+mn-ea"/>
                <a:cs typeface="Times New Roman" panose="02020603050405020304" pitchFamily="18" charset="0"/>
              </a:rPr>
              <a:t>に対し、イブプロフェンの再診率が</a:t>
            </a:r>
            <a:r>
              <a:rPr lang="en-US" altLang="ja-JP" kern="100" dirty="0">
                <a:latin typeface="+mn-ea"/>
                <a:cs typeface="Times New Roman" panose="02020603050405020304" pitchFamily="18" charset="0"/>
              </a:rPr>
              <a:t>20%</a:t>
            </a:r>
            <a:r>
              <a:rPr lang="ja-JP" altLang="ja-JP" kern="100" dirty="0">
                <a:latin typeface="+mn-ea"/>
                <a:cs typeface="Times New Roman" panose="02020603050405020304" pitchFamily="18" charset="0"/>
              </a:rPr>
              <a:t>と有意に高かった</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リスク比</a:t>
            </a:r>
            <a:r>
              <a:rPr lang="en-US" altLang="ja-JP" kern="100" dirty="0">
                <a:latin typeface="+mn-ea"/>
                <a:cs typeface="Times New Roman" panose="02020603050405020304" pitchFamily="18" charset="0"/>
              </a:rPr>
              <a:t>1.67, 95%</a:t>
            </a:r>
            <a:r>
              <a:rPr lang="ja-JP" altLang="ja-JP" kern="100" dirty="0">
                <a:latin typeface="+mn-ea"/>
                <a:cs typeface="Times New Roman" panose="02020603050405020304" pitchFamily="18" charset="0"/>
              </a:rPr>
              <a:t>信頼区間</a:t>
            </a:r>
            <a:r>
              <a:rPr lang="en-US" altLang="ja-JP" kern="100" dirty="0">
                <a:latin typeface="+mn-ea"/>
                <a:cs typeface="Times New Roman" panose="02020603050405020304" pitchFamily="18" charset="0"/>
              </a:rPr>
              <a:t>1.12</a:t>
            </a:r>
            <a:r>
              <a:rPr lang="ja-JP" altLang="ja-JP" kern="100" dirty="0">
                <a:latin typeface="+mn-ea"/>
                <a:cs typeface="Times New Roman" panose="02020603050405020304" pitchFamily="18" charset="0"/>
              </a:rPr>
              <a:t>－</a:t>
            </a:r>
            <a:r>
              <a:rPr lang="en-US" altLang="ja-JP" kern="100" dirty="0">
                <a:latin typeface="+mn-ea"/>
                <a:cs typeface="Times New Roman" panose="02020603050405020304" pitchFamily="18" charset="0"/>
              </a:rPr>
              <a:t>2.38)</a:t>
            </a:r>
            <a:r>
              <a:rPr lang="ja-JP" altLang="ja-JP" kern="100" dirty="0">
                <a:latin typeface="+mn-ea"/>
                <a:cs typeface="Times New Roman" panose="02020603050405020304" pitchFamily="18" charset="0"/>
              </a:rPr>
              <a:t>。イブプロフェン群では、可能性扁桃炎、副鼻腔炎、髄膜炎、肺炎、中耳炎の発症及び治癒遷延が見られた。その次に行われた</a:t>
            </a:r>
            <a:r>
              <a:rPr lang="en-US" altLang="ja-JP" kern="100" dirty="0">
                <a:latin typeface="+mn-ea"/>
                <a:cs typeface="Times New Roman" panose="02020603050405020304" pitchFamily="18" charset="0"/>
              </a:rPr>
              <a:t>3044</a:t>
            </a:r>
            <a:r>
              <a:rPr lang="ja-JP" altLang="ja-JP" kern="100" dirty="0">
                <a:latin typeface="+mn-ea"/>
                <a:cs typeface="Times New Roman" panose="02020603050405020304" pitchFamily="18" charset="0"/>
              </a:rPr>
              <a:t>名を対象とした調査では、半数の患者に</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ｓ投与のアドバイスを含む呼吸器感染症の療養アドバイスを行うインターネットにアクセスできるようにした。</a:t>
            </a:r>
          </a:p>
        </p:txBody>
      </p:sp>
      <p:sp>
        <p:nvSpPr>
          <p:cNvPr id="3" name="テキスト ボックス 2">
            <a:extLst>
              <a:ext uri="{FF2B5EF4-FFF2-40B4-BE49-F238E27FC236}">
                <a16:creationId xmlns:a16="http://schemas.microsoft.com/office/drawing/2014/main" xmlns="" id="{005E6816-65EC-460E-B47B-F4690DA5C029}"/>
              </a:ext>
            </a:extLst>
          </p:cNvPr>
          <p:cNvSpPr txBox="1"/>
          <p:nvPr/>
        </p:nvSpPr>
        <p:spPr>
          <a:xfrm>
            <a:off x="8353425" y="72509"/>
            <a:ext cx="790575" cy="369332"/>
          </a:xfrm>
          <a:prstGeom prst="rect">
            <a:avLst/>
          </a:prstGeom>
          <a:solidFill>
            <a:srgbClr val="FFFF00"/>
          </a:solidFill>
        </p:spPr>
        <p:txBody>
          <a:bodyPr wrap="square" rtlCol="0">
            <a:spAutoFit/>
          </a:bodyPr>
          <a:lstStyle/>
          <a:p>
            <a:pPr algn="ctr"/>
            <a:r>
              <a:rPr kumimoji="1" lang="en-US" altLang="ja-JP" dirty="0"/>
              <a:t>2/3</a:t>
            </a:r>
            <a:endParaRPr kumimoji="1" lang="ja-JP" altLang="en-US" dirty="0"/>
          </a:p>
        </p:txBody>
      </p:sp>
    </p:spTree>
    <p:extLst>
      <p:ext uri="{BB962C8B-B14F-4D97-AF65-F5344CB8AC3E}">
        <p14:creationId xmlns:p14="http://schemas.microsoft.com/office/powerpoint/2010/main" val="3715288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B1F90AC6-BB99-490D-A4FF-6DE620A60535}"/>
              </a:ext>
            </a:extLst>
          </p:cNvPr>
          <p:cNvSpPr/>
          <p:nvPr/>
        </p:nvSpPr>
        <p:spPr>
          <a:xfrm>
            <a:off x="240632" y="394692"/>
            <a:ext cx="8662736" cy="6186309"/>
          </a:xfrm>
          <a:prstGeom prst="rect">
            <a:avLst/>
          </a:prstGeom>
        </p:spPr>
        <p:txBody>
          <a:bodyPr wrap="square">
            <a:spAutoFit/>
          </a:bodyPr>
          <a:lstStyle/>
          <a:p>
            <a:pPr algn="just">
              <a:spcAft>
                <a:spcPts val="0"/>
              </a:spcAft>
            </a:pP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多変量解析の結果、インターネットアクセス可能群の治癒が遷延していた。つまり、体調不良、悪化が有意に多かった（差</a:t>
            </a:r>
            <a:r>
              <a:rPr lang="en-US" altLang="ja-JP" kern="0" dirty="0">
                <a:solidFill>
                  <a:srgbClr val="333333"/>
                </a:solidFill>
                <a:latin typeface="+mn-ea"/>
                <a:cs typeface="ＭＳ Ｐゴシック" panose="020B0600070205080204" pitchFamily="50" charset="-128"/>
              </a:rPr>
              <a:t>0.52</a:t>
            </a:r>
            <a:r>
              <a:rPr lang="ja-JP" altLang="ja-JP" kern="0" dirty="0">
                <a:solidFill>
                  <a:srgbClr val="333333"/>
                </a:solidFill>
                <a:latin typeface="+mn-ea"/>
                <a:cs typeface="ＭＳ Ｐゴシック" panose="020B0600070205080204" pitchFamily="50" charset="-128"/>
              </a:rPr>
              <a:t>日</a:t>
            </a:r>
            <a:r>
              <a:rPr lang="ja-JP" altLang="ja-JP" kern="0" dirty="0">
                <a:solidFill>
                  <a:srgbClr val="333333"/>
                </a:solidFill>
                <a:latin typeface="+mn-ea"/>
                <a:cs typeface="ＭＳ 明朝" panose="02020609040205080304" pitchFamily="17" charset="-128"/>
              </a:rPr>
              <a:t> </a:t>
            </a:r>
            <a:r>
              <a:rPr lang="en-US" altLang="ja-JP" kern="0" dirty="0">
                <a:solidFill>
                  <a:srgbClr val="333333"/>
                </a:solidFill>
                <a:latin typeface="+mn-ea"/>
                <a:cs typeface="ＭＳ Ｐゴシック" panose="020B0600070205080204" pitchFamily="50" charset="-128"/>
              </a:rPr>
              <a:t>95%</a:t>
            </a:r>
            <a:r>
              <a:rPr lang="ja-JP" altLang="ja-JP" kern="0" dirty="0">
                <a:solidFill>
                  <a:srgbClr val="333333"/>
                </a:solidFill>
                <a:latin typeface="+mn-ea"/>
                <a:cs typeface="ＭＳ Ｐゴシック" panose="020B0600070205080204" pitchFamily="50" charset="-128"/>
              </a:rPr>
              <a:t>信頼区間</a:t>
            </a:r>
            <a:r>
              <a:rPr lang="en-US" altLang="ja-JP" kern="0" dirty="0">
                <a:solidFill>
                  <a:srgbClr val="333333"/>
                </a:solidFill>
                <a:latin typeface="+mn-ea"/>
                <a:cs typeface="ＭＳ Ｐゴシック" panose="020B0600070205080204" pitchFamily="50" charset="-128"/>
              </a:rPr>
              <a:t>0.06</a:t>
            </a:r>
            <a:r>
              <a:rPr lang="ja-JP" altLang="ja-JP" kern="0" dirty="0">
                <a:solidFill>
                  <a:srgbClr val="333333"/>
                </a:solidFill>
                <a:latin typeface="+mn-ea"/>
                <a:cs typeface="ＭＳ Ｐゴシック" panose="020B0600070205080204" pitchFamily="50" charset="-128"/>
              </a:rPr>
              <a:t>－</a:t>
            </a:r>
            <a:r>
              <a:rPr lang="en-US" altLang="ja-JP" kern="0" dirty="0">
                <a:solidFill>
                  <a:srgbClr val="333333"/>
                </a:solidFill>
                <a:latin typeface="+mn-ea"/>
                <a:cs typeface="ＭＳ Ｐゴシック" panose="020B0600070205080204" pitchFamily="50" charset="-128"/>
              </a:rPr>
              <a:t>0.97, P=0.026</a:t>
            </a:r>
            <a:r>
              <a:rPr lang="ja-JP" altLang="ja-JP" kern="100" dirty="0">
                <a:latin typeface="+mn-ea"/>
                <a:cs typeface="Times New Roman" panose="02020603050405020304" pitchFamily="18" charset="0"/>
              </a:rPr>
              <a:t>）。この結果は報告バイアスや指示の違いでは説明できず、イブプロフェン群のインターネットアクセスを遮断した後に、有意差が消失した。したがって、呼吸器感染症に対する</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ｓ投与は治癒を遅らせ合併症を増やす可能性があることが示唆されたものである。</a:t>
            </a:r>
          </a:p>
          <a:p>
            <a:pPr algn="just">
              <a:spcAft>
                <a:spcPts val="0"/>
              </a:spcAft>
            </a:pPr>
            <a:r>
              <a:rPr lang="en-US" altLang="ja-JP" kern="100" dirty="0">
                <a:latin typeface="+mn-ea"/>
                <a:cs typeface="Times New Roman" panose="02020603050405020304" pitchFamily="18" charset="0"/>
              </a:rPr>
              <a:t> </a:t>
            </a:r>
            <a:endParaRPr lang="ja-JP" altLang="ja-JP" kern="100" dirty="0">
              <a:latin typeface="+mn-ea"/>
              <a:cs typeface="Times New Roman" panose="02020603050405020304" pitchFamily="18" charset="0"/>
            </a:endParaRPr>
          </a:p>
          <a:p>
            <a:pPr algn="just">
              <a:spcAft>
                <a:spcPts val="0"/>
              </a:spcAft>
            </a:pPr>
            <a:r>
              <a:rPr lang="en-US" altLang="ja-JP" b="1" kern="100" dirty="0">
                <a:latin typeface="+mn-ea"/>
                <a:cs typeface="Times New Roman" panose="02020603050405020304" pitchFamily="18" charset="0"/>
              </a:rPr>
              <a:t>COVID-19</a:t>
            </a:r>
            <a:r>
              <a:rPr lang="ja-JP" altLang="ja-JP" b="1" kern="100" dirty="0">
                <a:latin typeface="+mn-ea"/>
                <a:cs typeface="Times New Roman" panose="02020603050405020304" pitchFamily="18" charset="0"/>
              </a:rPr>
              <a:t>感染症</a:t>
            </a:r>
            <a:r>
              <a:rPr lang="ja-JP" altLang="en-US" b="1" kern="100" dirty="0">
                <a:latin typeface="+mn-ea"/>
                <a:cs typeface="Times New Roman" panose="02020603050405020304" pitchFamily="18" charset="0"/>
              </a:rPr>
              <a:t>における</a:t>
            </a:r>
            <a:r>
              <a:rPr lang="en-US" altLang="ja-JP" b="1" kern="100" dirty="0">
                <a:latin typeface="+mn-ea"/>
                <a:cs typeface="Times New Roman" panose="02020603050405020304" pitchFamily="18" charset="0"/>
              </a:rPr>
              <a:t>NSAID</a:t>
            </a:r>
            <a:r>
              <a:rPr lang="ja-JP" altLang="ja-JP" b="1" kern="100" dirty="0">
                <a:latin typeface="+mn-ea"/>
                <a:cs typeface="Times New Roman" panose="02020603050405020304" pitchFamily="18" charset="0"/>
              </a:rPr>
              <a:t>ｓ投与をどう考えるか</a:t>
            </a:r>
          </a:p>
          <a:p>
            <a:pPr algn="just">
              <a:spcAft>
                <a:spcPts val="0"/>
              </a:spcAft>
            </a:pPr>
            <a:r>
              <a:rPr lang="ja-JP" altLang="en-US" kern="100" dirty="0">
                <a:latin typeface="+mn-ea"/>
                <a:cs typeface="Times New Roman" panose="02020603050405020304" pitchFamily="18" charset="0"/>
              </a:rPr>
              <a:t>　</a:t>
            </a:r>
            <a:r>
              <a:rPr lang="ja-JP" altLang="ja-JP" kern="100" dirty="0">
                <a:latin typeface="+mn-ea"/>
                <a:cs typeface="Times New Roman" panose="02020603050405020304" pitchFamily="18" charset="0"/>
              </a:rPr>
              <a:t>前記の研究結果を</a:t>
            </a:r>
            <a:r>
              <a:rPr lang="en-US" altLang="ja-JP" kern="100" dirty="0">
                <a:latin typeface="+mn-ea"/>
                <a:cs typeface="Times New Roman" panose="02020603050405020304" pitchFamily="18" charset="0"/>
              </a:rPr>
              <a:t>COVID-19</a:t>
            </a:r>
            <a:r>
              <a:rPr lang="ja-JP" altLang="ja-JP" kern="100" dirty="0">
                <a:latin typeface="+mn-ea"/>
                <a:cs typeface="Times New Roman" panose="02020603050405020304" pitchFamily="18" charset="0"/>
              </a:rPr>
              <a:t>感染症に適用すべきかどうかが大きな問題である。いかなる</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ｓも投与してはならないと言えるほどの強固な証拠はまだない。前記の研究は主に呼吸器感染症に対する</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ｓの継続的投与をテーマとしており、</a:t>
            </a:r>
            <a:r>
              <a:rPr lang="en-US" altLang="ja-JP" kern="100" dirty="0">
                <a:latin typeface="+mn-ea"/>
                <a:cs typeface="Times New Roman" panose="02020603050405020304" pitchFamily="18" charset="0"/>
              </a:rPr>
              <a:t>COVID-19</a:t>
            </a:r>
            <a:r>
              <a:rPr lang="ja-JP" altLang="ja-JP" kern="100" dirty="0">
                <a:latin typeface="+mn-ea"/>
                <a:cs typeface="Times New Roman" panose="02020603050405020304" pitchFamily="18" charset="0"/>
              </a:rPr>
              <a:t>感染に伴う急性症状に対する短期的不定期投与がもたらす影響についてのデータは乏しい。例えば、睡眠を妨げる苦痛をとるためにはアセトアミノフェンでは不十分の場合、免疫力を挙げる良眠を確保するための</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ｓ投与は良いのではないか、あるいは全身の筋肉痛を訴える</a:t>
            </a:r>
            <a:r>
              <a:rPr lang="en-US" altLang="ja-JP" kern="100" dirty="0">
                <a:latin typeface="+mn-ea"/>
                <a:cs typeface="Times New Roman" panose="02020603050405020304" pitchFamily="18" charset="0"/>
              </a:rPr>
              <a:t>COVID-19</a:t>
            </a:r>
            <a:r>
              <a:rPr lang="ja-JP" altLang="ja-JP" kern="100" dirty="0">
                <a:latin typeface="+mn-ea"/>
                <a:cs typeface="Times New Roman" panose="02020603050405020304" pitchFamily="18" charset="0"/>
              </a:rPr>
              <a:t>感染患者に</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ｓ投与が必要ではないか</a:t>
            </a:r>
            <a:r>
              <a:rPr lang="ja-JP" altLang="en-US" kern="100" dirty="0">
                <a:latin typeface="+mn-ea"/>
                <a:cs typeface="Times New Roman" panose="02020603050405020304" pitchFamily="18" charset="0"/>
              </a:rPr>
              <a:t>という場合もあろう</a:t>
            </a:r>
            <a:r>
              <a:rPr lang="ja-JP" altLang="ja-JP" kern="100" dirty="0">
                <a:latin typeface="+mn-ea"/>
                <a:cs typeface="Times New Roman" panose="02020603050405020304" pitchFamily="18" charset="0"/>
              </a:rPr>
              <a:t>。循環器疾患予防のためのアスピリン投与は中断すべきではない。アスピリンが</a:t>
            </a:r>
            <a:r>
              <a:rPr lang="en-US" altLang="ja-JP" kern="100" dirty="0">
                <a:latin typeface="+mn-ea"/>
                <a:cs typeface="Times New Roman" panose="02020603050405020304" pitchFamily="18" charset="0"/>
              </a:rPr>
              <a:t>NSAID</a:t>
            </a:r>
            <a:r>
              <a:rPr lang="ja-JP" altLang="ja-JP" kern="100" dirty="0">
                <a:latin typeface="+mn-ea"/>
                <a:cs typeface="Times New Roman" panose="02020603050405020304" pitchFamily="18" charset="0"/>
              </a:rPr>
              <a:t>ｓ並みの抗炎症作用を出すためには毎日１～４ｇ投与が必要だからである。</a:t>
            </a:r>
          </a:p>
          <a:p>
            <a:pPr algn="just">
              <a:spcAft>
                <a:spcPts val="0"/>
              </a:spcAft>
            </a:pPr>
            <a:r>
              <a:rPr lang="en-US" altLang="ja-JP" kern="100" dirty="0">
                <a:latin typeface="+mn-ea"/>
                <a:cs typeface="Times New Roman" panose="02020603050405020304" pitchFamily="18" charset="0"/>
              </a:rPr>
              <a:t> </a:t>
            </a:r>
            <a:endParaRPr lang="ja-JP" altLang="ja-JP" kern="100" dirty="0">
              <a:latin typeface="+mn-ea"/>
              <a:cs typeface="Times New Roman" panose="02020603050405020304" pitchFamily="18" charset="0"/>
            </a:endParaRPr>
          </a:p>
          <a:p>
            <a:pPr algn="just">
              <a:spcAft>
                <a:spcPts val="0"/>
              </a:spcAft>
            </a:pPr>
            <a:r>
              <a:rPr lang="ja-JP" altLang="en-US" kern="100" dirty="0">
                <a:latin typeface="+mn-ea"/>
                <a:cs typeface="Times New Roman" panose="02020603050405020304" pitchFamily="18" charset="0"/>
              </a:rPr>
              <a:t>　</a:t>
            </a:r>
            <a:r>
              <a:rPr lang="ja-JP" altLang="ja-JP" kern="100" dirty="0">
                <a:solidFill>
                  <a:srgbClr val="FF0000"/>
                </a:solidFill>
                <a:latin typeface="+mn-ea"/>
                <a:cs typeface="Times New Roman" panose="02020603050405020304" pitchFamily="18" charset="0"/>
              </a:rPr>
              <a:t>結論として、さらに研究が必要であることは明確だが、当面は、</a:t>
            </a:r>
            <a:r>
              <a:rPr lang="en-US" altLang="ja-JP" kern="100" dirty="0">
                <a:solidFill>
                  <a:srgbClr val="FF0000"/>
                </a:solidFill>
                <a:latin typeface="+mn-ea"/>
                <a:cs typeface="Times New Roman" panose="02020603050405020304" pitchFamily="18" charset="0"/>
              </a:rPr>
              <a:t>COVID-19</a:t>
            </a:r>
            <a:r>
              <a:rPr lang="ja-JP" altLang="ja-JP" kern="100" dirty="0">
                <a:solidFill>
                  <a:srgbClr val="FF0000"/>
                </a:solidFill>
                <a:latin typeface="+mn-ea"/>
                <a:cs typeface="Times New Roman" panose="02020603050405020304" pitchFamily="18" charset="0"/>
              </a:rPr>
              <a:t>感染者の発熱や疼痛に対して、</a:t>
            </a:r>
            <a:r>
              <a:rPr lang="en-US" altLang="ja-JP" kern="100" dirty="0">
                <a:solidFill>
                  <a:srgbClr val="FF0000"/>
                </a:solidFill>
                <a:latin typeface="+mn-ea"/>
                <a:cs typeface="Times New Roman" panose="02020603050405020304" pitchFamily="18" charset="0"/>
              </a:rPr>
              <a:t>NSAID</a:t>
            </a:r>
            <a:r>
              <a:rPr lang="ja-JP" altLang="ja-JP" kern="100" dirty="0">
                <a:solidFill>
                  <a:srgbClr val="FF0000"/>
                </a:solidFill>
                <a:latin typeface="+mn-ea"/>
                <a:cs typeface="Times New Roman" panose="02020603050405020304" pitchFamily="18" charset="0"/>
              </a:rPr>
              <a:t>ｓを連用することは避けた方がよさそうである（</a:t>
            </a:r>
            <a:r>
              <a:rPr lang="en-US" altLang="ja-JP" kern="100" dirty="0">
                <a:solidFill>
                  <a:srgbClr val="FF0000"/>
                </a:solidFill>
                <a:latin typeface="+mn-ea"/>
                <a:cs typeface="Times New Roman" panose="02020603050405020304" pitchFamily="18" charset="0"/>
              </a:rPr>
              <a:t>regular NSAID use should probably not be recommended</a:t>
            </a:r>
            <a:r>
              <a:rPr lang="ja-JP" altLang="ja-JP" kern="100" dirty="0">
                <a:solidFill>
                  <a:srgbClr val="FF0000"/>
                </a:solidFill>
                <a:latin typeface="+mn-ea"/>
                <a:cs typeface="Times New Roman" panose="02020603050405020304" pitchFamily="18" charset="0"/>
              </a:rPr>
              <a:t>）。</a:t>
            </a:r>
          </a:p>
        </p:txBody>
      </p:sp>
      <p:sp>
        <p:nvSpPr>
          <p:cNvPr id="3" name="テキスト ボックス 2">
            <a:extLst>
              <a:ext uri="{FF2B5EF4-FFF2-40B4-BE49-F238E27FC236}">
                <a16:creationId xmlns:a16="http://schemas.microsoft.com/office/drawing/2014/main" xmlns="" id="{A4F95C61-EA74-46AB-9B8B-21DD916194CC}"/>
              </a:ext>
            </a:extLst>
          </p:cNvPr>
          <p:cNvSpPr txBox="1"/>
          <p:nvPr/>
        </p:nvSpPr>
        <p:spPr>
          <a:xfrm>
            <a:off x="8353425" y="72509"/>
            <a:ext cx="790575" cy="369332"/>
          </a:xfrm>
          <a:prstGeom prst="rect">
            <a:avLst/>
          </a:prstGeom>
          <a:solidFill>
            <a:srgbClr val="FFFF00"/>
          </a:solidFill>
        </p:spPr>
        <p:txBody>
          <a:bodyPr wrap="square" rtlCol="0">
            <a:spAutoFit/>
          </a:bodyPr>
          <a:lstStyle/>
          <a:p>
            <a:pPr algn="ctr"/>
            <a:r>
              <a:rPr kumimoji="1" lang="en-US" altLang="ja-JP" dirty="0"/>
              <a:t>3/3</a:t>
            </a:r>
            <a:endParaRPr kumimoji="1" lang="ja-JP" altLang="en-US" dirty="0"/>
          </a:p>
        </p:txBody>
      </p:sp>
    </p:spTree>
    <p:extLst>
      <p:ext uri="{BB962C8B-B14F-4D97-AF65-F5344CB8AC3E}">
        <p14:creationId xmlns:p14="http://schemas.microsoft.com/office/powerpoint/2010/main" val="66720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F3ED101-62D8-4E22-8413-68CF613FF8FD}"/>
              </a:ext>
            </a:extLst>
          </p:cNvPr>
          <p:cNvSpPr txBox="1"/>
          <p:nvPr/>
        </p:nvSpPr>
        <p:spPr>
          <a:xfrm>
            <a:off x="390525" y="1409700"/>
            <a:ext cx="8391525" cy="2976264"/>
          </a:xfrm>
          <a:prstGeom prst="rect">
            <a:avLst/>
          </a:prstGeom>
          <a:noFill/>
        </p:spPr>
        <p:txBody>
          <a:bodyPr wrap="square" rtlCol="0">
            <a:spAutoFit/>
          </a:bodyPr>
          <a:lstStyle/>
          <a:p>
            <a:pPr>
              <a:lnSpc>
                <a:spcPct val="150000"/>
              </a:lnSpc>
            </a:pPr>
            <a:r>
              <a:rPr kumimoji="1" lang="ja-JP" altLang="en-US" sz="3200" dirty="0"/>
              <a:t>パンデミックの始まりの段階で、</a:t>
            </a:r>
            <a:r>
              <a:rPr kumimoji="1" lang="en-US" altLang="ja-JP" sz="3200" dirty="0"/>
              <a:t>COVID-19</a:t>
            </a:r>
            <a:r>
              <a:rPr kumimoji="1" lang="ja-JP" altLang="en-US" sz="3200" dirty="0"/>
              <a:t>（新型コロナウイルス）に感染した方の症状や組織検査などから、肺、心臓、腸などに感染しやすいことが分かりました。</a:t>
            </a:r>
          </a:p>
        </p:txBody>
      </p:sp>
    </p:spTree>
    <p:extLst>
      <p:ext uri="{BB962C8B-B14F-4D97-AF65-F5344CB8AC3E}">
        <p14:creationId xmlns:p14="http://schemas.microsoft.com/office/powerpoint/2010/main" val="356446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27DE23DA-367C-435A-AC59-649BD60A47CE}"/>
              </a:ext>
            </a:extLst>
          </p:cNvPr>
          <p:cNvSpPr/>
          <p:nvPr/>
        </p:nvSpPr>
        <p:spPr>
          <a:xfrm>
            <a:off x="123825" y="456337"/>
            <a:ext cx="8829675" cy="6247864"/>
          </a:xfrm>
          <a:prstGeom prst="rect">
            <a:avLst/>
          </a:prstGeom>
        </p:spPr>
        <p:txBody>
          <a:bodyPr wrap="square">
            <a:spAutoFit/>
          </a:bodyPr>
          <a:lstStyle/>
          <a:p>
            <a:pPr algn="ctr">
              <a:spcAft>
                <a:spcPts val="0"/>
              </a:spcAft>
            </a:pPr>
            <a:r>
              <a:rPr lang="en-US" altLang="ja-JP" sz="2000" b="1"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COVID-19</a:t>
            </a:r>
            <a:r>
              <a:rPr lang="ja-JP" altLang="en-US" sz="2000" b="1"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感染症に関する現時点のレビュー</a:t>
            </a:r>
            <a:endParaRPr lang="en-US" altLang="ja-JP" sz="2000" b="1"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endParaRPr>
          </a:p>
          <a:p>
            <a:pPr algn="just">
              <a:spcAft>
                <a:spcPts val="0"/>
              </a:spcAft>
            </a:pP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Wang LS</a:t>
            </a:r>
            <a:r>
              <a:rPr lang="ja-JP" altLang="en-US"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（華中科技大学同济医院）</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Wang YR, Ye DW, Liu QQ. A review of the 2019 Novel Coronavirus (COVID-19) based on current evidence [published online ahead of print, 2020 Mar 19]. </a:t>
            </a:r>
            <a:r>
              <a:rPr lang="en-US" altLang="ja-JP" sz="2000" i="1" kern="100" dirty="0">
                <a:solidFill>
                  <a:srgbClr val="212121"/>
                </a:solidFill>
                <a:latin typeface="&amp;quot"/>
                <a:ea typeface="游明朝" panose="02020400000000000000" pitchFamily="18" charset="-128"/>
                <a:cs typeface="Times New Roman" panose="02020603050405020304" pitchFamily="18" charset="0"/>
              </a:rPr>
              <a:t>Int J </a:t>
            </a:r>
            <a:r>
              <a:rPr lang="en-US" altLang="ja-JP" sz="2000" i="1" kern="100" dirty="0" err="1">
                <a:solidFill>
                  <a:srgbClr val="212121"/>
                </a:solidFill>
                <a:latin typeface="&amp;quot"/>
                <a:ea typeface="游明朝" panose="02020400000000000000" pitchFamily="18" charset="-128"/>
                <a:cs typeface="Times New Roman" panose="02020603050405020304" pitchFamily="18" charset="0"/>
              </a:rPr>
              <a:t>Antimicrob</a:t>
            </a:r>
            <a:r>
              <a:rPr lang="en-US" altLang="ja-JP" sz="2000" i="1" kern="100" dirty="0">
                <a:solidFill>
                  <a:srgbClr val="212121"/>
                </a:solidFill>
                <a:latin typeface="&amp;quot"/>
                <a:ea typeface="游明朝" panose="02020400000000000000" pitchFamily="18" charset="-128"/>
                <a:cs typeface="Times New Roman" panose="02020603050405020304" pitchFamily="18" charset="0"/>
              </a:rPr>
              <a:t> Agents</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2020;105948.</a:t>
            </a:r>
          </a:p>
          <a:p>
            <a:pPr algn="just">
              <a:spcAft>
                <a:spcPts val="0"/>
              </a:spcAft>
            </a:pPr>
            <a:endPar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endParaRPr>
          </a:p>
          <a:p>
            <a:pPr algn="just">
              <a:spcAft>
                <a:spcPts val="0"/>
              </a:spcAft>
            </a:pP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a:t>
            </a:r>
            <a:r>
              <a:rPr lang="ja-JP" altLang="en-US"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臨床症状部分の要旨</a:t>
            </a:r>
            <a:r>
              <a:rPr lang="en-US" altLang="ja-JP" sz="20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a:t>
            </a:r>
          </a:p>
          <a:p>
            <a:pPr algn="just"/>
            <a:r>
              <a:rPr lang="en-US" altLang="ja-JP" sz="2000" dirty="0"/>
              <a:t>…COVID-19</a:t>
            </a:r>
            <a:r>
              <a:rPr lang="ja-JP" altLang="ja-JP" sz="2000" dirty="0"/>
              <a:t>は潜伏期</a:t>
            </a:r>
            <a:r>
              <a:rPr lang="en-US" altLang="ja-JP" sz="2000" dirty="0"/>
              <a:t>3</a:t>
            </a:r>
            <a:r>
              <a:rPr lang="ja-JP" altLang="ja-JP" sz="2000" dirty="0"/>
              <a:t>日</a:t>
            </a:r>
            <a:r>
              <a:rPr lang="en-US" altLang="ja-JP" sz="2000" dirty="0"/>
              <a:t>(</a:t>
            </a:r>
            <a:r>
              <a:rPr lang="ja-JP" altLang="ja-JP" sz="2000" dirty="0"/>
              <a:t>中央値</a:t>
            </a:r>
            <a:r>
              <a:rPr lang="en-US" altLang="ja-JP" sz="2000" dirty="0"/>
              <a:t>)</a:t>
            </a:r>
            <a:r>
              <a:rPr lang="ja-JP" altLang="ja-JP" sz="2000" dirty="0"/>
              <a:t>の急性ウイルス性感染をヒトにもたらす。潜伏期間が</a:t>
            </a:r>
            <a:r>
              <a:rPr lang="en-US" altLang="ja-JP" sz="2000" dirty="0"/>
              <a:t>2</a:t>
            </a:r>
            <a:r>
              <a:rPr lang="ja-JP" altLang="ja-JP" sz="2000" dirty="0"/>
              <a:t>～</a:t>
            </a:r>
            <a:r>
              <a:rPr lang="en-US" altLang="ja-JP" sz="2000" dirty="0"/>
              <a:t>10</a:t>
            </a:r>
            <a:r>
              <a:rPr lang="ja-JP" altLang="ja-JP" sz="2000" dirty="0"/>
              <a:t>日の</a:t>
            </a:r>
            <a:r>
              <a:rPr lang="en-US" altLang="ja-JP" sz="2000" dirty="0"/>
              <a:t>SARS</a:t>
            </a:r>
            <a:r>
              <a:rPr lang="ja-JP" altLang="ja-JP" sz="2000" dirty="0"/>
              <a:t>と似ている。成人には、発熱</a:t>
            </a:r>
            <a:r>
              <a:rPr lang="en-US" altLang="ja-JP" sz="2000" dirty="0"/>
              <a:t>(87.9%)</a:t>
            </a:r>
            <a:r>
              <a:rPr lang="ja-JP" altLang="ja-JP" sz="2000" dirty="0"/>
              <a:t>、咳</a:t>
            </a:r>
            <a:r>
              <a:rPr lang="en-US" altLang="ja-JP" sz="2000" dirty="0"/>
              <a:t>(67.7%)</a:t>
            </a:r>
            <a:r>
              <a:rPr lang="ja-JP" altLang="ja-JP" sz="2000" dirty="0"/>
              <a:t>、倦怠感</a:t>
            </a:r>
            <a:r>
              <a:rPr lang="en-US" altLang="ja-JP" sz="2000" dirty="0"/>
              <a:t>(38.1%)</a:t>
            </a:r>
            <a:r>
              <a:rPr lang="ja-JP" altLang="ja-JP" sz="2000" dirty="0"/>
              <a:t>などの著明な症状をもたらす。下痢</a:t>
            </a:r>
            <a:r>
              <a:rPr lang="en-US" altLang="ja-JP" sz="2000" dirty="0"/>
              <a:t>(3.7%)</a:t>
            </a:r>
            <a:r>
              <a:rPr lang="ja-JP" altLang="ja-JP" sz="2000" dirty="0"/>
              <a:t>、嘔吐</a:t>
            </a:r>
            <a:r>
              <a:rPr lang="en-US" altLang="ja-JP" sz="2000" dirty="0"/>
              <a:t>(5.0%)</a:t>
            </a:r>
            <a:r>
              <a:rPr lang="ja-JP" altLang="ja-JP" sz="2000" dirty="0"/>
              <a:t>は稀である。これらは他の種類のコロナウイルスと類似している。発病時に呼吸困難を呈する患者も多い。これは</a:t>
            </a:r>
            <a:r>
              <a:rPr lang="en-US" altLang="ja-JP" sz="2000" dirty="0"/>
              <a:t>COVID-19</a:t>
            </a:r>
            <a:r>
              <a:rPr lang="ja-JP" altLang="ja-JP" sz="2000" dirty="0"/>
              <a:t>感染からわずか</a:t>
            </a:r>
            <a:r>
              <a:rPr lang="en-US" altLang="ja-JP" sz="2000" dirty="0"/>
              <a:t>9</a:t>
            </a:r>
            <a:r>
              <a:rPr lang="ja-JP" altLang="ja-JP" sz="2000" dirty="0"/>
              <a:t>日で</a:t>
            </a:r>
            <a:r>
              <a:rPr lang="en-US" altLang="ja-JP" sz="2000" dirty="0"/>
              <a:t>ARDS</a:t>
            </a:r>
            <a:r>
              <a:rPr lang="ja-JP" altLang="ja-JP" sz="2000" dirty="0"/>
              <a:t>が発症するという進展の速さによる。そのうえ、重症例では、</a:t>
            </a:r>
            <a:r>
              <a:rPr lang="en-US" altLang="ja-JP" sz="2000" dirty="0"/>
              <a:t>ARDS</a:t>
            </a:r>
            <a:r>
              <a:rPr lang="ja-JP" altLang="ja-JP" sz="2000" dirty="0"/>
              <a:t>のほかに、急性心筋傷害と他の感染症の合併が多い。</a:t>
            </a:r>
            <a:r>
              <a:rPr lang="en-US" altLang="ja-JP" sz="2000" dirty="0"/>
              <a:t>COVID-19</a:t>
            </a:r>
            <a:r>
              <a:rPr lang="ja-JP" altLang="ja-JP" sz="2000" dirty="0"/>
              <a:t>感染は肺以外の臓器に障害をもたらすことが分かっている。</a:t>
            </a:r>
            <a:r>
              <a:rPr lang="en-US" altLang="ja-JP" sz="2000" dirty="0"/>
              <a:t>COVID-19</a:t>
            </a:r>
            <a:r>
              <a:rPr lang="ja-JP" altLang="ja-JP" sz="2000" dirty="0"/>
              <a:t>感染</a:t>
            </a:r>
            <a:r>
              <a:rPr lang="en-US" altLang="ja-JP" sz="2000" dirty="0"/>
              <a:t>214</a:t>
            </a:r>
            <a:r>
              <a:rPr lang="ja-JP" altLang="ja-JP" sz="2000" dirty="0"/>
              <a:t>症例中</a:t>
            </a:r>
            <a:r>
              <a:rPr lang="en-US" altLang="ja-JP" sz="2000" dirty="0"/>
              <a:t>78</a:t>
            </a:r>
            <a:r>
              <a:rPr lang="ja-JP" altLang="ja-JP" sz="2000" dirty="0"/>
              <a:t>例</a:t>
            </a:r>
            <a:r>
              <a:rPr lang="en-US" altLang="ja-JP" sz="2000" dirty="0"/>
              <a:t>(36.4%)</a:t>
            </a:r>
            <a:r>
              <a:rPr lang="ja-JP" altLang="ja-JP" sz="2000" dirty="0"/>
              <a:t>に神経学的異常が見られた。また、</a:t>
            </a:r>
            <a:r>
              <a:rPr lang="en-US" altLang="ja-JP" sz="2000" dirty="0"/>
              <a:t>COVID-19</a:t>
            </a:r>
            <a:r>
              <a:rPr lang="ja-JP" altLang="ja-JP" sz="2000" dirty="0"/>
              <a:t>感染者では眼球表面への感染も確認され、涙液から</a:t>
            </a:r>
            <a:r>
              <a:rPr lang="en-US" altLang="ja-JP" sz="2000" dirty="0"/>
              <a:t>COVID-19</a:t>
            </a:r>
            <a:r>
              <a:rPr lang="ja-JP" altLang="ja-JP" sz="2000" dirty="0"/>
              <a:t>の</a:t>
            </a:r>
            <a:r>
              <a:rPr lang="en-US" altLang="ja-JP" sz="2000" dirty="0"/>
              <a:t>RNA</a:t>
            </a:r>
            <a:r>
              <a:rPr lang="ja-JP" altLang="ja-JP" sz="2000" dirty="0"/>
              <a:t>が検出されている。不整脈、急性心筋傷害、腎不全、肝機能障害</a:t>
            </a:r>
            <a:r>
              <a:rPr lang="en-US" altLang="ja-JP" sz="2000" dirty="0"/>
              <a:t>(50.7%)</a:t>
            </a:r>
            <a:r>
              <a:rPr lang="ja-JP" altLang="ja-JP" sz="2000" dirty="0"/>
              <a:t>を呈する患者もいる。中等度の小滴性脂肪沈着の観察された肺炎患者の例も報告されている。また、胃、十二指腸、直腸粘膜の組織検査で</a:t>
            </a:r>
            <a:r>
              <a:rPr lang="en-US" altLang="ja-JP" sz="2000" dirty="0"/>
              <a:t>COVID-19</a:t>
            </a:r>
            <a:r>
              <a:rPr lang="ja-JP" altLang="ja-JP" sz="2000" dirty="0"/>
              <a:t>が検出されている。</a:t>
            </a:r>
          </a:p>
        </p:txBody>
      </p:sp>
      <p:sp>
        <p:nvSpPr>
          <p:cNvPr id="3" name="テキスト ボックス 2">
            <a:extLst>
              <a:ext uri="{FF2B5EF4-FFF2-40B4-BE49-F238E27FC236}">
                <a16:creationId xmlns:a16="http://schemas.microsoft.com/office/drawing/2014/main" xmlns="" id="{A7269BD8-6206-48E7-B7E5-86A30A033EA7}"/>
              </a:ext>
            </a:extLst>
          </p:cNvPr>
          <p:cNvSpPr txBox="1"/>
          <p:nvPr/>
        </p:nvSpPr>
        <p:spPr>
          <a:xfrm>
            <a:off x="8515350" y="0"/>
            <a:ext cx="582295" cy="369332"/>
          </a:xfrm>
          <a:prstGeom prst="rect">
            <a:avLst/>
          </a:prstGeom>
          <a:solidFill>
            <a:srgbClr val="FFC000"/>
          </a:solidFill>
        </p:spPr>
        <p:txBody>
          <a:bodyPr wrap="square" rtlCol="0">
            <a:spAutoFit/>
          </a:bodyPr>
          <a:lstStyle/>
          <a:p>
            <a:r>
              <a:rPr kumimoji="1" lang="en-US" altLang="ja-JP" dirty="0"/>
              <a:t>1/2</a:t>
            </a:r>
            <a:endParaRPr kumimoji="1" lang="ja-JP" altLang="en-US" dirty="0"/>
          </a:p>
        </p:txBody>
      </p:sp>
    </p:spTree>
    <p:extLst>
      <p:ext uri="{BB962C8B-B14F-4D97-AF65-F5344CB8AC3E}">
        <p14:creationId xmlns:p14="http://schemas.microsoft.com/office/powerpoint/2010/main" val="107943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Figure 2">
            <a:extLst>
              <a:ext uri="{FF2B5EF4-FFF2-40B4-BE49-F238E27FC236}">
                <a16:creationId xmlns:a16="http://schemas.microsoft.com/office/drawing/2014/main" xmlns="" id="{F9C240BC-6ACA-4865-9FF0-73618B4ACB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58535" y="184666"/>
            <a:ext cx="5226929" cy="6511925"/>
          </a:xfrm>
          <a:prstGeom prst="rect">
            <a:avLst/>
          </a:prstGeom>
          <a:noFill/>
          <a:ln>
            <a:noFill/>
          </a:ln>
        </p:spPr>
      </p:pic>
      <p:sp>
        <p:nvSpPr>
          <p:cNvPr id="6" name="テキスト ボックス 5">
            <a:extLst>
              <a:ext uri="{FF2B5EF4-FFF2-40B4-BE49-F238E27FC236}">
                <a16:creationId xmlns:a16="http://schemas.microsoft.com/office/drawing/2014/main" xmlns="" id="{04186302-DBBE-4F41-816D-6EC08F8A9A41}"/>
              </a:ext>
            </a:extLst>
          </p:cNvPr>
          <p:cNvSpPr txBox="1"/>
          <p:nvPr/>
        </p:nvSpPr>
        <p:spPr>
          <a:xfrm>
            <a:off x="5105400" y="184666"/>
            <a:ext cx="3028950" cy="369332"/>
          </a:xfrm>
          <a:prstGeom prst="rect">
            <a:avLst/>
          </a:prstGeom>
          <a:noFill/>
        </p:spPr>
        <p:txBody>
          <a:bodyPr wrap="square" rtlCol="0">
            <a:spAutoFit/>
          </a:bodyPr>
          <a:lstStyle/>
          <a:p>
            <a:r>
              <a:rPr kumimoji="1" lang="en-US" altLang="ja-JP" dirty="0"/>
              <a:t>COVID-19</a:t>
            </a:r>
            <a:r>
              <a:rPr kumimoji="1" lang="ja-JP" altLang="en-US" dirty="0"/>
              <a:t>のターゲット臓器</a:t>
            </a:r>
          </a:p>
        </p:txBody>
      </p:sp>
      <p:sp>
        <p:nvSpPr>
          <p:cNvPr id="7" name="テキスト ボックス 6">
            <a:extLst>
              <a:ext uri="{FF2B5EF4-FFF2-40B4-BE49-F238E27FC236}">
                <a16:creationId xmlns:a16="http://schemas.microsoft.com/office/drawing/2014/main" xmlns="" id="{7D7B59E4-9DA6-4562-8085-667E95B65E4A}"/>
              </a:ext>
            </a:extLst>
          </p:cNvPr>
          <p:cNvSpPr txBox="1"/>
          <p:nvPr/>
        </p:nvSpPr>
        <p:spPr>
          <a:xfrm>
            <a:off x="8515350" y="0"/>
            <a:ext cx="582295" cy="369332"/>
          </a:xfrm>
          <a:prstGeom prst="rect">
            <a:avLst/>
          </a:prstGeom>
          <a:solidFill>
            <a:srgbClr val="FFC000"/>
          </a:solidFill>
        </p:spPr>
        <p:txBody>
          <a:bodyPr wrap="square" rtlCol="0">
            <a:spAutoFit/>
          </a:bodyPr>
          <a:lstStyle/>
          <a:p>
            <a:r>
              <a:rPr kumimoji="1" lang="en-US" altLang="ja-JP" dirty="0"/>
              <a:t>2/2</a:t>
            </a:r>
            <a:endParaRPr kumimoji="1" lang="ja-JP" altLang="en-US" dirty="0"/>
          </a:p>
        </p:txBody>
      </p:sp>
    </p:spTree>
    <p:extLst>
      <p:ext uri="{BB962C8B-B14F-4D97-AF65-F5344CB8AC3E}">
        <p14:creationId xmlns:p14="http://schemas.microsoft.com/office/powerpoint/2010/main" val="126991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F3ED101-62D8-4E22-8413-68CF613FF8FD}"/>
              </a:ext>
            </a:extLst>
          </p:cNvPr>
          <p:cNvSpPr txBox="1"/>
          <p:nvPr/>
        </p:nvSpPr>
        <p:spPr>
          <a:xfrm>
            <a:off x="390525" y="1409700"/>
            <a:ext cx="8391525" cy="2976264"/>
          </a:xfrm>
          <a:prstGeom prst="rect">
            <a:avLst/>
          </a:prstGeom>
          <a:noFill/>
        </p:spPr>
        <p:txBody>
          <a:bodyPr wrap="square" rtlCol="0">
            <a:spAutoFit/>
          </a:bodyPr>
          <a:lstStyle/>
          <a:p>
            <a:pPr>
              <a:lnSpc>
                <a:spcPct val="150000"/>
              </a:lnSpc>
            </a:pPr>
            <a:r>
              <a:rPr kumimoji="1" lang="ja-JP" altLang="en-US" sz="3200" dirty="0"/>
              <a:t>その後、</a:t>
            </a:r>
            <a:r>
              <a:rPr kumimoji="1" lang="en-US" altLang="ja-JP" sz="3200" dirty="0"/>
              <a:t>COVID-19</a:t>
            </a:r>
            <a:r>
              <a:rPr kumimoji="1" lang="ja-JP" altLang="en-US" sz="3200" dirty="0"/>
              <a:t>がアンジオテンシン変換酵素</a:t>
            </a:r>
            <a:r>
              <a:rPr kumimoji="1" lang="en-US" altLang="ja-JP" sz="3200" dirty="0"/>
              <a:t>Ⅱ</a:t>
            </a:r>
            <a:r>
              <a:rPr kumimoji="1" lang="ja-JP" altLang="en-US" sz="3200" dirty="0"/>
              <a:t>（</a:t>
            </a:r>
            <a:r>
              <a:rPr kumimoji="1" lang="en-US" altLang="ja-JP" sz="3200" dirty="0"/>
              <a:t>ACE2</a:t>
            </a:r>
            <a:r>
              <a:rPr kumimoji="1" lang="ja-JP" altLang="en-US" sz="3200" dirty="0"/>
              <a:t>）という受容体から侵入することが分かったため、体のどの部分に</a:t>
            </a:r>
            <a:r>
              <a:rPr kumimoji="1" lang="en-US" altLang="ja-JP" sz="3200" dirty="0"/>
              <a:t>ACE2</a:t>
            </a:r>
            <a:r>
              <a:rPr kumimoji="1" lang="ja-JP" altLang="en-US" sz="3200" dirty="0"/>
              <a:t>があるかが検査されました。</a:t>
            </a:r>
          </a:p>
        </p:txBody>
      </p:sp>
    </p:spTree>
    <p:extLst>
      <p:ext uri="{BB962C8B-B14F-4D97-AF65-F5344CB8AC3E}">
        <p14:creationId xmlns:p14="http://schemas.microsoft.com/office/powerpoint/2010/main" val="371660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ACD6C0BE-D39C-491A-BDCE-012155B3C646}"/>
              </a:ext>
            </a:extLst>
          </p:cNvPr>
          <p:cNvSpPr/>
          <p:nvPr/>
        </p:nvSpPr>
        <p:spPr>
          <a:xfrm>
            <a:off x="132080" y="293549"/>
            <a:ext cx="8879840" cy="6678751"/>
          </a:xfrm>
          <a:prstGeom prst="rect">
            <a:avLst/>
          </a:prstGeom>
        </p:spPr>
        <p:txBody>
          <a:bodyPr wrap="square">
            <a:spAutoFit/>
          </a:bodyPr>
          <a:lstStyle/>
          <a:p>
            <a:r>
              <a:rPr lang="en-US" altLang="ja-JP" sz="2000" b="1" dirty="0"/>
              <a:t>COVID-19</a:t>
            </a:r>
            <a:r>
              <a:rPr lang="ja-JP" altLang="en-US" sz="2000" b="1" dirty="0"/>
              <a:t>に感染しやすい臓器が</a:t>
            </a:r>
            <a:r>
              <a:rPr lang="en-US" altLang="ja-JP" sz="2000" b="1" dirty="0"/>
              <a:t>single-cell RNA sequencing</a:t>
            </a:r>
            <a:r>
              <a:rPr lang="ja-JP" altLang="en-US" sz="2000" b="1" dirty="0"/>
              <a:t>による</a:t>
            </a:r>
            <a:r>
              <a:rPr lang="en-US" altLang="ja-JP" sz="2000" b="1" dirty="0"/>
              <a:t>ACE2</a:t>
            </a:r>
            <a:r>
              <a:rPr lang="ja-JP" altLang="en-US" sz="2000" b="1" dirty="0"/>
              <a:t>受容体発現解析で明らかになった</a:t>
            </a:r>
            <a:endParaRPr lang="en-US" altLang="ja-JP" sz="2000" b="1" dirty="0"/>
          </a:p>
          <a:p>
            <a:endParaRPr kumimoji="1" lang="en-US" altLang="ja-JP" dirty="0"/>
          </a:p>
          <a:p>
            <a:r>
              <a:rPr kumimoji="1" lang="en-US" altLang="ja-JP" dirty="0"/>
              <a:t>Zou X, Chen K, Zou J, Han P, Hao J, Han Z. Single-cell RNA-seq data analysis on the receptor ACE2 expression reveals the potential risk of different human organs vulnerable to 2019-nCoV infection [published online ahead of print, 2020 Mar 12]. </a:t>
            </a:r>
            <a:r>
              <a:rPr kumimoji="1" lang="en-US" altLang="ja-JP" i="1" dirty="0"/>
              <a:t>Front Med</a:t>
            </a:r>
            <a:r>
              <a:rPr kumimoji="1" lang="en-US" altLang="ja-JP" dirty="0"/>
              <a:t>. 2020;10.1007/s11684-020-0754-0. doi:10.1007/s11684-020-0754-0</a:t>
            </a:r>
          </a:p>
          <a:p>
            <a:endParaRPr kumimoji="1" lang="en-US" altLang="ja-JP" dirty="0"/>
          </a:p>
          <a:p>
            <a:r>
              <a:rPr kumimoji="1" lang="en-US" altLang="ja-JP" sz="2000" dirty="0"/>
              <a:t>【</a:t>
            </a:r>
            <a:r>
              <a:rPr kumimoji="1" lang="ja-JP" altLang="en-US" sz="2000" dirty="0"/>
              <a:t>要約</a:t>
            </a:r>
            <a:r>
              <a:rPr kumimoji="1" lang="en-US" altLang="ja-JP" sz="2000" dirty="0"/>
              <a:t>】</a:t>
            </a:r>
          </a:p>
          <a:p>
            <a:r>
              <a:rPr lang="ja-JP" altLang="ja-JP" sz="2000" dirty="0"/>
              <a:t>中国武漢から発生した新型コロナウイルス（</a:t>
            </a:r>
            <a:r>
              <a:rPr lang="en-US" altLang="ja-JP" sz="2000" dirty="0"/>
              <a:t>COVID-19</a:t>
            </a:r>
            <a:r>
              <a:rPr lang="ja-JP" altLang="ja-JP" sz="2000" dirty="0"/>
              <a:t>）感染は、アンジオテンシン変換酵素Ⅱ（</a:t>
            </a:r>
            <a:r>
              <a:rPr lang="en-US" altLang="ja-JP" sz="2000" dirty="0"/>
              <a:t>ACE2</a:t>
            </a:r>
            <a:r>
              <a:rPr lang="ja-JP" altLang="ja-JP" sz="2000" dirty="0"/>
              <a:t>）受容体からヒト細胞に侵入する。</a:t>
            </a:r>
            <a:r>
              <a:rPr lang="en-US" altLang="ja-JP" sz="2000" dirty="0"/>
              <a:t>ACE2</a:t>
            </a:r>
            <a:r>
              <a:rPr lang="ja-JP" altLang="ja-JP" sz="2000" dirty="0"/>
              <a:t>を発現している肺の細胞は</a:t>
            </a:r>
            <a:r>
              <a:rPr lang="en-US" altLang="ja-JP" sz="2000" dirty="0"/>
              <a:t>COVID-19</a:t>
            </a:r>
            <a:r>
              <a:rPr lang="ja-JP" altLang="ja-JP" sz="2000" dirty="0"/>
              <a:t>の主な感染標的細胞となっているようだ。しかし、呼吸器症状以外に、腎不全などの多臓器症状を呈する症例があり、</a:t>
            </a:r>
            <a:r>
              <a:rPr lang="en-US" altLang="ja-JP" sz="2000" dirty="0"/>
              <a:t>COVID-19</a:t>
            </a:r>
            <a:r>
              <a:rPr lang="ja-JP" altLang="ja-JP" sz="2000" dirty="0"/>
              <a:t>が肺以外の臓器に感染する可能性もあることを意味している。ヒト臓器のリスクマップを作成するために、我々は呼吸器、消化器、循環器、泌尿器細胞に対して</a:t>
            </a:r>
            <a:r>
              <a:rPr lang="en-US" altLang="ja-JP" sz="2000" dirty="0"/>
              <a:t>single-cell RNA sequencing</a:t>
            </a:r>
            <a:r>
              <a:rPr lang="ja-JP" altLang="ja-JP" sz="2000" dirty="0"/>
              <a:t>（シングルセル（</a:t>
            </a:r>
            <a:r>
              <a:rPr lang="en-US" altLang="ja-JP" sz="2000" dirty="0"/>
              <a:t>1</a:t>
            </a:r>
            <a:r>
              <a:rPr lang="ja-JP" altLang="ja-JP" sz="2000" dirty="0"/>
              <a:t>細胞）遺伝子発現解析）を行った。その結果、</a:t>
            </a:r>
            <a:r>
              <a:rPr lang="en-US" altLang="ja-JP" sz="2000" dirty="0"/>
              <a:t>COVID-19</a:t>
            </a:r>
            <a:r>
              <a:rPr lang="ja-JP" altLang="ja-JP" sz="2000" dirty="0"/>
              <a:t>は</a:t>
            </a:r>
            <a:r>
              <a:rPr lang="ja-JP" altLang="ja-JP" sz="2000" dirty="0">
                <a:solidFill>
                  <a:srgbClr val="FF0000"/>
                </a:solidFill>
              </a:rPr>
              <a:t>肺、心臓、食道、腎臓、膀胱、回腸</a:t>
            </a:r>
            <a:r>
              <a:rPr lang="ja-JP" altLang="ja-JP" sz="2000" dirty="0"/>
              <a:t>の特定の細胞（すなわち、肺胞上皮Ⅱ型細胞、心筋細胞、近位尿細管細胞、回腸および食道上皮細胞、尿路上皮細胞）に親和性を持つことが明らかとなった。この成績に基づいて、</a:t>
            </a:r>
            <a:r>
              <a:rPr lang="en-US" altLang="ja-JP" sz="2000" dirty="0"/>
              <a:t>COVID-19</a:t>
            </a:r>
            <a:r>
              <a:rPr lang="ja-JP" altLang="ja-JP" sz="2000" dirty="0"/>
              <a:t>に感染しやすい臓器のリスクマップを作成した。本研究は</a:t>
            </a:r>
            <a:r>
              <a:rPr lang="en-US" altLang="ja-JP" sz="2000" dirty="0"/>
              <a:t>COVID-19</a:t>
            </a:r>
            <a:r>
              <a:rPr lang="ja-JP" altLang="ja-JP" sz="2000" dirty="0"/>
              <a:t>感染ルートと病態解析に重要な手掛かりを提供すると考える。</a:t>
            </a:r>
          </a:p>
        </p:txBody>
      </p:sp>
      <p:sp>
        <p:nvSpPr>
          <p:cNvPr id="3" name="テキスト ボックス 2">
            <a:extLst>
              <a:ext uri="{FF2B5EF4-FFF2-40B4-BE49-F238E27FC236}">
                <a16:creationId xmlns:a16="http://schemas.microsoft.com/office/drawing/2014/main" xmlns="" id="{F42A5B96-832A-4ACA-8975-D188C6B67707}"/>
              </a:ext>
            </a:extLst>
          </p:cNvPr>
          <p:cNvSpPr txBox="1"/>
          <p:nvPr/>
        </p:nvSpPr>
        <p:spPr>
          <a:xfrm>
            <a:off x="8515350" y="0"/>
            <a:ext cx="582295" cy="369332"/>
          </a:xfrm>
          <a:prstGeom prst="rect">
            <a:avLst/>
          </a:prstGeom>
          <a:solidFill>
            <a:srgbClr val="FFFF00"/>
          </a:solidFill>
        </p:spPr>
        <p:txBody>
          <a:bodyPr wrap="square" rtlCol="0">
            <a:spAutoFit/>
          </a:bodyPr>
          <a:lstStyle/>
          <a:p>
            <a:r>
              <a:rPr kumimoji="1" lang="en-US" altLang="ja-JP" dirty="0"/>
              <a:t>1/2</a:t>
            </a:r>
            <a:endParaRPr kumimoji="1" lang="ja-JP" altLang="en-US" dirty="0"/>
          </a:p>
        </p:txBody>
      </p:sp>
    </p:spTree>
    <p:extLst>
      <p:ext uri="{BB962C8B-B14F-4D97-AF65-F5344CB8AC3E}">
        <p14:creationId xmlns:p14="http://schemas.microsoft.com/office/powerpoint/2010/main" val="368534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EC1CC978-2821-4C9F-AD9F-19DAE2BEF77F}"/>
              </a:ext>
            </a:extLst>
          </p:cNvPr>
          <p:cNvPicPr>
            <a:picLocks noChangeAspect="1"/>
          </p:cNvPicPr>
          <p:nvPr/>
        </p:nvPicPr>
        <p:blipFill rotWithShape="1">
          <a:blip r:embed="rId3"/>
          <a:srcRect l="9667" t="25210" r="48666" b="10000"/>
          <a:stretch/>
        </p:blipFill>
        <p:spPr>
          <a:xfrm>
            <a:off x="741680" y="185386"/>
            <a:ext cx="7416800" cy="6487228"/>
          </a:xfrm>
          <a:prstGeom prst="rect">
            <a:avLst/>
          </a:prstGeom>
        </p:spPr>
      </p:pic>
      <p:sp>
        <p:nvSpPr>
          <p:cNvPr id="3" name="テキスト ボックス 2">
            <a:extLst>
              <a:ext uri="{FF2B5EF4-FFF2-40B4-BE49-F238E27FC236}">
                <a16:creationId xmlns:a16="http://schemas.microsoft.com/office/drawing/2014/main" xmlns="" id="{65DEA161-0CC1-4B79-A445-4308DAAFB731}"/>
              </a:ext>
            </a:extLst>
          </p:cNvPr>
          <p:cNvSpPr txBox="1"/>
          <p:nvPr/>
        </p:nvSpPr>
        <p:spPr>
          <a:xfrm>
            <a:off x="5882640" y="409247"/>
            <a:ext cx="1574800" cy="584775"/>
          </a:xfrm>
          <a:prstGeom prst="rect">
            <a:avLst/>
          </a:prstGeom>
          <a:solidFill>
            <a:schemeClr val="bg1"/>
          </a:solidFill>
        </p:spPr>
        <p:txBody>
          <a:bodyPr wrap="square" rtlCol="0">
            <a:spAutoFit/>
          </a:bodyPr>
          <a:lstStyle/>
          <a:p>
            <a:r>
              <a:rPr kumimoji="1" lang="ja-JP" altLang="en-US" sz="3200" dirty="0"/>
              <a:t>鼻粘膜</a:t>
            </a:r>
          </a:p>
        </p:txBody>
      </p:sp>
      <p:sp>
        <p:nvSpPr>
          <p:cNvPr id="4" name="テキスト ボックス 3">
            <a:extLst>
              <a:ext uri="{FF2B5EF4-FFF2-40B4-BE49-F238E27FC236}">
                <a16:creationId xmlns:a16="http://schemas.microsoft.com/office/drawing/2014/main" xmlns="" id="{F9AA74F5-62ED-43D7-A854-A85E4C795256}"/>
              </a:ext>
            </a:extLst>
          </p:cNvPr>
          <p:cNvSpPr txBox="1"/>
          <p:nvPr/>
        </p:nvSpPr>
        <p:spPr>
          <a:xfrm>
            <a:off x="6075680" y="965610"/>
            <a:ext cx="1574800" cy="584775"/>
          </a:xfrm>
          <a:prstGeom prst="rect">
            <a:avLst/>
          </a:prstGeom>
          <a:solidFill>
            <a:schemeClr val="bg1"/>
          </a:solidFill>
        </p:spPr>
        <p:txBody>
          <a:bodyPr wrap="square" rtlCol="0">
            <a:spAutoFit/>
          </a:bodyPr>
          <a:lstStyle/>
          <a:p>
            <a:r>
              <a:rPr kumimoji="1" lang="ja-JP" altLang="en-US" sz="3200" dirty="0"/>
              <a:t>気管</a:t>
            </a:r>
          </a:p>
        </p:txBody>
      </p:sp>
      <p:sp>
        <p:nvSpPr>
          <p:cNvPr id="5" name="テキスト ボックス 4">
            <a:extLst>
              <a:ext uri="{FF2B5EF4-FFF2-40B4-BE49-F238E27FC236}">
                <a16:creationId xmlns:a16="http://schemas.microsoft.com/office/drawing/2014/main" xmlns="" id="{97BA5ECD-AA22-471D-A8FC-B4F70C1F3952}"/>
              </a:ext>
            </a:extLst>
          </p:cNvPr>
          <p:cNvSpPr txBox="1"/>
          <p:nvPr/>
        </p:nvSpPr>
        <p:spPr>
          <a:xfrm>
            <a:off x="6212840" y="1427275"/>
            <a:ext cx="1574800" cy="584775"/>
          </a:xfrm>
          <a:prstGeom prst="rect">
            <a:avLst/>
          </a:prstGeom>
          <a:solidFill>
            <a:schemeClr val="bg1"/>
          </a:solidFill>
        </p:spPr>
        <p:txBody>
          <a:bodyPr wrap="square" rtlCol="0">
            <a:spAutoFit/>
          </a:bodyPr>
          <a:lstStyle/>
          <a:p>
            <a:r>
              <a:rPr kumimoji="1" lang="ja-JP" altLang="en-US" sz="3200" dirty="0">
                <a:solidFill>
                  <a:srgbClr val="FF0000"/>
                </a:solidFill>
              </a:rPr>
              <a:t>食道</a:t>
            </a:r>
          </a:p>
        </p:txBody>
      </p:sp>
      <p:sp>
        <p:nvSpPr>
          <p:cNvPr id="6" name="テキスト ボックス 5">
            <a:extLst>
              <a:ext uri="{FF2B5EF4-FFF2-40B4-BE49-F238E27FC236}">
                <a16:creationId xmlns:a16="http://schemas.microsoft.com/office/drawing/2014/main" xmlns="" id="{9D37A4A7-0F7A-4EA5-80E9-0C7DD7D9115D}"/>
              </a:ext>
            </a:extLst>
          </p:cNvPr>
          <p:cNvSpPr txBox="1"/>
          <p:nvPr/>
        </p:nvSpPr>
        <p:spPr>
          <a:xfrm>
            <a:off x="6024880" y="2020997"/>
            <a:ext cx="1574800" cy="584775"/>
          </a:xfrm>
          <a:prstGeom prst="rect">
            <a:avLst/>
          </a:prstGeom>
          <a:solidFill>
            <a:schemeClr val="bg1"/>
          </a:solidFill>
        </p:spPr>
        <p:txBody>
          <a:bodyPr wrap="square" rtlCol="0">
            <a:spAutoFit/>
          </a:bodyPr>
          <a:lstStyle/>
          <a:p>
            <a:r>
              <a:rPr kumimoji="1" lang="ja-JP" altLang="en-US" sz="3200" dirty="0">
                <a:solidFill>
                  <a:srgbClr val="FF0000"/>
                </a:solidFill>
              </a:rPr>
              <a:t>心臓</a:t>
            </a:r>
          </a:p>
        </p:txBody>
      </p:sp>
      <p:sp>
        <p:nvSpPr>
          <p:cNvPr id="7" name="テキスト ボックス 6">
            <a:extLst>
              <a:ext uri="{FF2B5EF4-FFF2-40B4-BE49-F238E27FC236}">
                <a16:creationId xmlns:a16="http://schemas.microsoft.com/office/drawing/2014/main" xmlns="" id="{DB33A831-8D63-4326-ABDB-076F5FE1D2F2}"/>
              </a:ext>
            </a:extLst>
          </p:cNvPr>
          <p:cNvSpPr txBox="1"/>
          <p:nvPr/>
        </p:nvSpPr>
        <p:spPr>
          <a:xfrm>
            <a:off x="6471920" y="2654994"/>
            <a:ext cx="1574800" cy="584775"/>
          </a:xfrm>
          <a:prstGeom prst="rect">
            <a:avLst/>
          </a:prstGeom>
          <a:solidFill>
            <a:schemeClr val="bg1"/>
          </a:solidFill>
        </p:spPr>
        <p:txBody>
          <a:bodyPr wrap="square" rtlCol="0">
            <a:spAutoFit/>
          </a:bodyPr>
          <a:lstStyle/>
          <a:p>
            <a:r>
              <a:rPr kumimoji="1" lang="ja-JP" altLang="en-US" sz="3200" dirty="0">
                <a:solidFill>
                  <a:srgbClr val="FF0000"/>
                </a:solidFill>
              </a:rPr>
              <a:t>腎臓</a:t>
            </a:r>
          </a:p>
        </p:txBody>
      </p:sp>
      <p:sp>
        <p:nvSpPr>
          <p:cNvPr id="8" name="テキスト ボックス 7">
            <a:extLst>
              <a:ext uri="{FF2B5EF4-FFF2-40B4-BE49-F238E27FC236}">
                <a16:creationId xmlns:a16="http://schemas.microsoft.com/office/drawing/2014/main" xmlns="" id="{EE37607E-49B4-46B0-A7F6-15300A4D2670}"/>
              </a:ext>
            </a:extLst>
          </p:cNvPr>
          <p:cNvSpPr txBox="1"/>
          <p:nvPr/>
        </p:nvSpPr>
        <p:spPr>
          <a:xfrm>
            <a:off x="6370320" y="3316590"/>
            <a:ext cx="1574800" cy="584775"/>
          </a:xfrm>
          <a:prstGeom prst="rect">
            <a:avLst/>
          </a:prstGeom>
          <a:solidFill>
            <a:schemeClr val="bg1"/>
          </a:solidFill>
        </p:spPr>
        <p:txBody>
          <a:bodyPr wrap="square" rtlCol="0">
            <a:spAutoFit/>
          </a:bodyPr>
          <a:lstStyle/>
          <a:p>
            <a:r>
              <a:rPr kumimoji="1" lang="ja-JP" altLang="en-US" sz="3200" dirty="0"/>
              <a:t>胃</a:t>
            </a:r>
          </a:p>
        </p:txBody>
      </p:sp>
      <p:sp>
        <p:nvSpPr>
          <p:cNvPr id="9" name="テキスト ボックス 8">
            <a:extLst>
              <a:ext uri="{FF2B5EF4-FFF2-40B4-BE49-F238E27FC236}">
                <a16:creationId xmlns:a16="http://schemas.microsoft.com/office/drawing/2014/main" xmlns="" id="{1C611D4B-B81F-4F7F-8631-ED8609426737}"/>
              </a:ext>
            </a:extLst>
          </p:cNvPr>
          <p:cNvSpPr txBox="1"/>
          <p:nvPr/>
        </p:nvSpPr>
        <p:spPr>
          <a:xfrm>
            <a:off x="1244600" y="733957"/>
            <a:ext cx="1971040" cy="584775"/>
          </a:xfrm>
          <a:prstGeom prst="rect">
            <a:avLst/>
          </a:prstGeom>
          <a:solidFill>
            <a:schemeClr val="bg1"/>
          </a:solidFill>
        </p:spPr>
        <p:txBody>
          <a:bodyPr wrap="square" rtlCol="0">
            <a:spAutoFit/>
          </a:bodyPr>
          <a:lstStyle/>
          <a:p>
            <a:pPr algn="r"/>
            <a:r>
              <a:rPr kumimoji="1" lang="ja-JP" altLang="en-US" sz="3200" dirty="0">
                <a:solidFill>
                  <a:srgbClr val="FF0000"/>
                </a:solidFill>
              </a:rPr>
              <a:t>気管支</a:t>
            </a:r>
          </a:p>
        </p:txBody>
      </p:sp>
      <p:sp>
        <p:nvSpPr>
          <p:cNvPr id="10" name="テキスト ボックス 9">
            <a:extLst>
              <a:ext uri="{FF2B5EF4-FFF2-40B4-BE49-F238E27FC236}">
                <a16:creationId xmlns:a16="http://schemas.microsoft.com/office/drawing/2014/main" xmlns="" id="{8E14D2B0-6FF7-4E5D-B5FE-385FE59D81E9}"/>
              </a:ext>
            </a:extLst>
          </p:cNvPr>
          <p:cNvSpPr txBox="1"/>
          <p:nvPr/>
        </p:nvSpPr>
        <p:spPr>
          <a:xfrm>
            <a:off x="1244600" y="1427275"/>
            <a:ext cx="1574800" cy="584775"/>
          </a:xfrm>
          <a:prstGeom prst="rect">
            <a:avLst/>
          </a:prstGeom>
          <a:solidFill>
            <a:schemeClr val="bg1"/>
          </a:solidFill>
        </p:spPr>
        <p:txBody>
          <a:bodyPr wrap="square" rtlCol="0">
            <a:spAutoFit/>
          </a:bodyPr>
          <a:lstStyle/>
          <a:p>
            <a:pPr algn="r"/>
            <a:r>
              <a:rPr kumimoji="1" lang="ja-JP" altLang="en-US" sz="3200" dirty="0">
                <a:solidFill>
                  <a:srgbClr val="FF0000"/>
                </a:solidFill>
              </a:rPr>
              <a:t>肺</a:t>
            </a:r>
          </a:p>
        </p:txBody>
      </p:sp>
      <p:sp>
        <p:nvSpPr>
          <p:cNvPr id="11" name="テキスト ボックス 10">
            <a:extLst>
              <a:ext uri="{FF2B5EF4-FFF2-40B4-BE49-F238E27FC236}">
                <a16:creationId xmlns:a16="http://schemas.microsoft.com/office/drawing/2014/main" xmlns="" id="{9FFDCD94-9072-4743-A47B-40E79CDCF412}"/>
              </a:ext>
            </a:extLst>
          </p:cNvPr>
          <p:cNvSpPr txBox="1"/>
          <p:nvPr/>
        </p:nvSpPr>
        <p:spPr>
          <a:xfrm>
            <a:off x="1244600" y="2482662"/>
            <a:ext cx="1574800" cy="584775"/>
          </a:xfrm>
          <a:prstGeom prst="rect">
            <a:avLst/>
          </a:prstGeom>
          <a:solidFill>
            <a:schemeClr val="bg1"/>
          </a:solidFill>
        </p:spPr>
        <p:txBody>
          <a:bodyPr wrap="square" rtlCol="0">
            <a:spAutoFit/>
          </a:bodyPr>
          <a:lstStyle/>
          <a:p>
            <a:pPr algn="r"/>
            <a:r>
              <a:rPr kumimoji="1" lang="ja-JP" altLang="en-US" sz="3200" dirty="0"/>
              <a:t>肝臓</a:t>
            </a:r>
          </a:p>
        </p:txBody>
      </p:sp>
      <p:sp>
        <p:nvSpPr>
          <p:cNvPr id="12" name="テキスト ボックス 11">
            <a:extLst>
              <a:ext uri="{FF2B5EF4-FFF2-40B4-BE49-F238E27FC236}">
                <a16:creationId xmlns:a16="http://schemas.microsoft.com/office/drawing/2014/main" xmlns="" id="{919BD706-BEE5-49AA-8442-1AC3EABDC766}"/>
              </a:ext>
            </a:extLst>
          </p:cNvPr>
          <p:cNvSpPr txBox="1"/>
          <p:nvPr/>
        </p:nvSpPr>
        <p:spPr>
          <a:xfrm>
            <a:off x="985520" y="3522251"/>
            <a:ext cx="1574800" cy="584775"/>
          </a:xfrm>
          <a:prstGeom prst="rect">
            <a:avLst/>
          </a:prstGeom>
          <a:solidFill>
            <a:schemeClr val="bg1"/>
          </a:solidFill>
        </p:spPr>
        <p:txBody>
          <a:bodyPr wrap="square" rtlCol="0">
            <a:spAutoFit/>
          </a:bodyPr>
          <a:lstStyle/>
          <a:p>
            <a:pPr algn="r"/>
            <a:r>
              <a:rPr kumimoji="1" lang="ja-JP" altLang="en-US" sz="3200" dirty="0">
                <a:solidFill>
                  <a:srgbClr val="FF0000"/>
                </a:solidFill>
              </a:rPr>
              <a:t>回腸</a:t>
            </a:r>
          </a:p>
        </p:txBody>
      </p:sp>
      <p:sp>
        <p:nvSpPr>
          <p:cNvPr id="13" name="テキスト ボックス 12">
            <a:extLst>
              <a:ext uri="{FF2B5EF4-FFF2-40B4-BE49-F238E27FC236}">
                <a16:creationId xmlns:a16="http://schemas.microsoft.com/office/drawing/2014/main" xmlns="" id="{6CCCC477-986E-42E3-81D5-4C2938E9CDF5}"/>
              </a:ext>
            </a:extLst>
          </p:cNvPr>
          <p:cNvSpPr txBox="1"/>
          <p:nvPr/>
        </p:nvSpPr>
        <p:spPr>
          <a:xfrm>
            <a:off x="706120" y="4301654"/>
            <a:ext cx="1574800" cy="584775"/>
          </a:xfrm>
          <a:prstGeom prst="rect">
            <a:avLst/>
          </a:prstGeom>
          <a:solidFill>
            <a:schemeClr val="bg1"/>
          </a:solidFill>
        </p:spPr>
        <p:txBody>
          <a:bodyPr wrap="square" rtlCol="0">
            <a:spAutoFit/>
          </a:bodyPr>
          <a:lstStyle/>
          <a:p>
            <a:pPr algn="r"/>
            <a:r>
              <a:rPr kumimoji="1" lang="ja-JP" altLang="en-US" sz="3200" dirty="0">
                <a:solidFill>
                  <a:srgbClr val="FF0000"/>
                </a:solidFill>
              </a:rPr>
              <a:t>膀胱</a:t>
            </a:r>
          </a:p>
        </p:txBody>
      </p:sp>
      <p:sp>
        <p:nvSpPr>
          <p:cNvPr id="14" name="テキスト ボックス 13">
            <a:extLst>
              <a:ext uri="{FF2B5EF4-FFF2-40B4-BE49-F238E27FC236}">
                <a16:creationId xmlns:a16="http://schemas.microsoft.com/office/drawing/2014/main" xmlns="" id="{645BF110-4BEC-400A-AA32-FFD55DBB3555}"/>
              </a:ext>
            </a:extLst>
          </p:cNvPr>
          <p:cNvSpPr txBox="1"/>
          <p:nvPr/>
        </p:nvSpPr>
        <p:spPr>
          <a:xfrm>
            <a:off x="812800" y="5562926"/>
            <a:ext cx="7518400" cy="954107"/>
          </a:xfrm>
          <a:prstGeom prst="rect">
            <a:avLst/>
          </a:prstGeom>
          <a:solidFill>
            <a:schemeClr val="bg1"/>
          </a:solidFill>
        </p:spPr>
        <p:txBody>
          <a:bodyPr wrap="square" rtlCol="0">
            <a:spAutoFit/>
          </a:bodyPr>
          <a:lstStyle/>
          <a:p>
            <a:r>
              <a:rPr kumimoji="1" lang="en-US" altLang="ja-JP" sz="2800" dirty="0"/>
              <a:t>COVID-19</a:t>
            </a:r>
            <a:r>
              <a:rPr kumimoji="1" lang="ja-JP" altLang="en-US" sz="2800" dirty="0"/>
              <a:t>感染リスクマップ：ハイリスク臓器を</a:t>
            </a:r>
            <a:r>
              <a:rPr kumimoji="1" lang="ja-JP" altLang="en-US" sz="2800" dirty="0">
                <a:solidFill>
                  <a:srgbClr val="FF0000"/>
                </a:solidFill>
              </a:rPr>
              <a:t>赤</a:t>
            </a:r>
            <a:r>
              <a:rPr kumimoji="1" lang="ja-JP" altLang="en-US" sz="2800" dirty="0"/>
              <a:t>、ローリスク臓器を</a:t>
            </a:r>
            <a:r>
              <a:rPr kumimoji="1" lang="ja-JP" altLang="en-US" sz="2800" b="1" dirty="0">
                <a:solidFill>
                  <a:schemeClr val="bg1">
                    <a:lumMod val="65000"/>
                  </a:schemeClr>
                </a:solidFill>
              </a:rPr>
              <a:t>灰色</a:t>
            </a:r>
            <a:r>
              <a:rPr kumimoji="1" lang="ja-JP" altLang="en-US" sz="2800" dirty="0"/>
              <a:t>で表示</a:t>
            </a:r>
          </a:p>
        </p:txBody>
      </p:sp>
      <p:cxnSp>
        <p:nvCxnSpPr>
          <p:cNvPr id="16" name="直線コネクタ 15">
            <a:extLst>
              <a:ext uri="{FF2B5EF4-FFF2-40B4-BE49-F238E27FC236}">
                <a16:creationId xmlns:a16="http://schemas.microsoft.com/office/drawing/2014/main" xmlns="" id="{4F200503-AE06-41EA-8E86-A8300790B4D1}"/>
              </a:ext>
            </a:extLst>
          </p:cNvPr>
          <p:cNvCxnSpPr/>
          <p:nvPr/>
        </p:nvCxnSpPr>
        <p:spPr>
          <a:xfrm flipH="1">
            <a:off x="5002924" y="2963917"/>
            <a:ext cx="525517" cy="199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xmlns="" id="{E49A912C-F4CD-4D2A-A5E2-D773939AD250}"/>
              </a:ext>
            </a:extLst>
          </p:cNvPr>
          <p:cNvSpPr txBox="1"/>
          <p:nvPr/>
        </p:nvSpPr>
        <p:spPr>
          <a:xfrm>
            <a:off x="8515350" y="0"/>
            <a:ext cx="582295" cy="369332"/>
          </a:xfrm>
          <a:prstGeom prst="rect">
            <a:avLst/>
          </a:prstGeom>
          <a:solidFill>
            <a:srgbClr val="FFFF00"/>
          </a:solidFill>
        </p:spPr>
        <p:txBody>
          <a:bodyPr wrap="square" rtlCol="0">
            <a:spAutoFit/>
          </a:bodyPr>
          <a:lstStyle/>
          <a:p>
            <a:r>
              <a:rPr kumimoji="1" lang="en-US" altLang="ja-JP" dirty="0"/>
              <a:t>2/2</a:t>
            </a:r>
            <a:endParaRPr kumimoji="1" lang="ja-JP" altLang="en-US" dirty="0"/>
          </a:p>
        </p:txBody>
      </p:sp>
    </p:spTree>
    <p:extLst>
      <p:ext uri="{BB962C8B-B14F-4D97-AF65-F5344CB8AC3E}">
        <p14:creationId xmlns:p14="http://schemas.microsoft.com/office/powerpoint/2010/main" val="52939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F3ED101-62D8-4E22-8413-68CF613FF8FD}"/>
              </a:ext>
            </a:extLst>
          </p:cNvPr>
          <p:cNvSpPr txBox="1"/>
          <p:nvPr/>
        </p:nvSpPr>
        <p:spPr>
          <a:xfrm>
            <a:off x="390525" y="1409700"/>
            <a:ext cx="8391525" cy="3714928"/>
          </a:xfrm>
          <a:prstGeom prst="rect">
            <a:avLst/>
          </a:prstGeom>
          <a:noFill/>
        </p:spPr>
        <p:txBody>
          <a:bodyPr wrap="square" rtlCol="0">
            <a:spAutoFit/>
          </a:bodyPr>
          <a:lstStyle/>
          <a:p>
            <a:pPr>
              <a:lnSpc>
                <a:spcPct val="150000"/>
              </a:lnSpc>
            </a:pPr>
            <a:r>
              <a:rPr kumimoji="1" lang="ja-JP" altLang="en-US" sz="3200" dirty="0"/>
              <a:t>しかし、前のスライドで鼻粘膜にはあまり</a:t>
            </a:r>
            <a:r>
              <a:rPr kumimoji="1" lang="en-US" altLang="ja-JP" sz="3200" dirty="0"/>
              <a:t>ACE2</a:t>
            </a:r>
            <a:r>
              <a:rPr kumimoji="1" lang="ja-JP" altLang="en-US" sz="3200" dirty="0"/>
              <a:t>がないと示してありますが、別な研究者が調べるとそうでもないことが分かりました。</a:t>
            </a:r>
            <a:endParaRPr kumimoji="1" lang="en-US" altLang="ja-JP" sz="3200" dirty="0"/>
          </a:p>
          <a:p>
            <a:pPr>
              <a:lnSpc>
                <a:spcPct val="150000"/>
              </a:lnSpc>
            </a:pPr>
            <a:r>
              <a:rPr kumimoji="1" lang="en-US" altLang="ja-JP" sz="3200" dirty="0"/>
              <a:t>2</a:t>
            </a:r>
            <a:r>
              <a:rPr kumimoji="1" lang="ja-JP" altLang="en-US" sz="3200" dirty="0"/>
              <a:t>枚後のスライドのバイオリン図で左側の臓器ほど</a:t>
            </a:r>
            <a:r>
              <a:rPr kumimoji="1" lang="en-US" altLang="ja-JP" sz="3200" dirty="0"/>
              <a:t>ACE2</a:t>
            </a:r>
            <a:r>
              <a:rPr kumimoji="1" lang="ja-JP" altLang="en-US" sz="3200" dirty="0"/>
              <a:t>が存在することが分かりました。</a:t>
            </a:r>
          </a:p>
        </p:txBody>
      </p:sp>
    </p:spTree>
    <p:extLst>
      <p:ext uri="{BB962C8B-B14F-4D97-AF65-F5344CB8AC3E}">
        <p14:creationId xmlns:p14="http://schemas.microsoft.com/office/powerpoint/2010/main" val="14472484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3747</Words>
  <Application>Microsoft Office PowerPoint</Application>
  <PresentationFormat>画面に合わせる (4:3)</PresentationFormat>
  <Paragraphs>201</Paragraphs>
  <Slides>27</Slides>
  <Notes>4</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27</vt:i4>
      </vt:variant>
    </vt:vector>
  </HeadingPairs>
  <TitlesOfParts>
    <vt:vector size="43" baseType="lpstr">
      <vt:lpstr>&amp;quot</vt:lpstr>
      <vt:lpstr>ＭＳ Ｐゴシック</vt:lpstr>
      <vt:lpstr>ＭＳ ゴシック</vt:lpstr>
      <vt:lpstr>ＭＳ 明朝</vt:lpstr>
      <vt:lpstr>游ゴシック</vt:lpstr>
      <vt:lpstr>游ゴシック Light</vt:lpstr>
      <vt:lpstr>游明朝</vt:lpstr>
      <vt:lpstr>Arial</vt:lpstr>
      <vt:lpstr>Calibri</vt:lpstr>
      <vt:lpstr>Calibri Light</vt:lpstr>
      <vt:lpstr>Consolas</vt:lpstr>
      <vt:lpstr>Courier New</vt:lpstr>
      <vt:lpstr>Segoe UI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松崎 道幸</dc:creator>
  <cp:lastModifiedBy>高山</cp:lastModifiedBy>
  <cp:revision>32</cp:revision>
  <dcterms:created xsi:type="dcterms:W3CDTF">2020-04-12T03:23:56Z</dcterms:created>
  <dcterms:modified xsi:type="dcterms:W3CDTF">2020-05-13T06:45:10Z</dcterms:modified>
</cp:coreProperties>
</file>