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755" r:id="rId3"/>
    <p:sldId id="672" r:id="rId4"/>
    <p:sldId id="712" r:id="rId5"/>
    <p:sldId id="598" r:id="rId6"/>
    <p:sldId id="559" r:id="rId7"/>
    <p:sldId id="496" r:id="rId8"/>
    <p:sldId id="284" r:id="rId9"/>
    <p:sldId id="721" r:id="rId10"/>
    <p:sldId id="317" r:id="rId11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松崎 道幸" initials="松崎" lastIdx="1" clrIdx="0">
    <p:extLst>
      <p:ext uri="{19B8F6BF-5375-455C-9EA6-DF929625EA0E}">
        <p15:presenceInfo xmlns:p15="http://schemas.microsoft.com/office/powerpoint/2012/main" userId="643de9471b4a59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CF7"/>
    <a:srgbClr val="FFEBFF"/>
    <a:srgbClr val="FAF0D2"/>
    <a:srgbClr val="FFCCFF"/>
    <a:srgbClr val="FF6600"/>
    <a:srgbClr val="ECEF85"/>
    <a:srgbClr val="D6ECEE"/>
    <a:srgbClr val="FFDDFF"/>
    <a:srgbClr val="CC9B00"/>
    <a:srgbClr val="397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3834" autoAdjust="0"/>
  </p:normalViewPr>
  <p:slideViewPr>
    <p:cSldViewPr>
      <p:cViewPr varScale="1">
        <p:scale>
          <a:sx n="60" d="100"/>
          <a:sy n="60" d="100"/>
        </p:scale>
        <p:origin x="1336" y="4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BF72-34DE-481C-9E78-F1D3952CB92C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41A0-9FC8-429F-BC45-23C7544E7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79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212121"/>
                </a:solidFill>
                <a:effectLst/>
                <a:latin typeface="BlinkMacSystemFont"/>
              </a:rPr>
              <a:t>Wu Z, </a:t>
            </a:r>
            <a:r>
              <a:rPr lang="en-US" altLang="ja-JP" b="0" i="0" dirty="0" err="1">
                <a:solidFill>
                  <a:srgbClr val="212121"/>
                </a:solidFill>
                <a:effectLst/>
                <a:latin typeface="BlinkMacSystemFont"/>
              </a:rPr>
              <a:t>Harrich</a:t>
            </a:r>
            <a:r>
              <a:rPr lang="en-US" altLang="ja-JP" b="0" i="0" dirty="0">
                <a:solidFill>
                  <a:srgbClr val="212121"/>
                </a:solidFill>
                <a:effectLst/>
                <a:latin typeface="BlinkMacSystemFont"/>
              </a:rPr>
              <a:t> D, Li Z, Hu D, Li D. The unique features of SARS-CoV-2 transmission: Comparison with SARS-</a:t>
            </a:r>
            <a:r>
              <a:rPr lang="en-US" altLang="ja-JP" b="0" i="0" dirty="0" err="1">
                <a:solidFill>
                  <a:srgbClr val="212121"/>
                </a:solidFill>
                <a:effectLst/>
                <a:latin typeface="BlinkMacSystemFont"/>
              </a:rPr>
              <a:t>CoV</a:t>
            </a:r>
            <a:r>
              <a:rPr lang="en-US" altLang="ja-JP" b="0" i="0" dirty="0">
                <a:solidFill>
                  <a:srgbClr val="212121"/>
                </a:solidFill>
                <a:effectLst/>
                <a:latin typeface="BlinkMacSystemFont"/>
              </a:rPr>
              <a:t>, MERS-</a:t>
            </a:r>
            <a:r>
              <a:rPr lang="en-US" altLang="ja-JP" b="0" i="0" dirty="0" err="1">
                <a:solidFill>
                  <a:srgbClr val="212121"/>
                </a:solidFill>
                <a:effectLst/>
                <a:latin typeface="BlinkMacSystemFont"/>
              </a:rPr>
              <a:t>CoV</a:t>
            </a:r>
            <a:r>
              <a:rPr lang="en-US" altLang="ja-JP" b="0" i="0" dirty="0">
                <a:solidFill>
                  <a:srgbClr val="212121"/>
                </a:solidFill>
                <a:effectLst/>
                <a:latin typeface="BlinkMacSystemFont"/>
              </a:rPr>
              <a:t> and 2009 H1N1 pandemic influenza virus. Rev Med </a:t>
            </a:r>
            <a:r>
              <a:rPr lang="en-US" altLang="ja-JP" b="0" i="0" dirty="0" err="1">
                <a:solidFill>
                  <a:srgbClr val="212121"/>
                </a:solidFill>
                <a:effectLst/>
                <a:latin typeface="BlinkMacSystemFont"/>
              </a:rPr>
              <a:t>Virol</a:t>
            </a:r>
            <a:r>
              <a:rPr lang="en-US" altLang="ja-JP" b="0" i="0" dirty="0">
                <a:solidFill>
                  <a:srgbClr val="212121"/>
                </a:solidFill>
                <a:effectLst/>
                <a:latin typeface="BlinkMacSystemFont"/>
              </a:rPr>
              <a:t>. 2020 Sep 18:e2171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D41A0-9FC8-429F-BC45-23C7544E7F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5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4D5FA-77D7-4212-8BEB-FEFE8A06524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0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Oran DP</a:t>
            </a:r>
            <a:r>
              <a:rPr lang="ja-JP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Scripps Research Translational Institute, Scripps Research, La Jolla, California</a:t>
            </a:r>
            <a:r>
              <a:rPr lang="ja-JP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）</a:t>
            </a:r>
            <a:r>
              <a:rPr lang="en-US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, </a:t>
            </a:r>
            <a:r>
              <a:rPr lang="en-US" altLang="ja-JP" sz="1200" dirty="0" err="1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Topol</a:t>
            </a:r>
            <a:r>
              <a:rPr lang="en-US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EJ. </a:t>
            </a:r>
            <a:r>
              <a:rPr lang="en-US" altLang="ja-JP" sz="1200" dirty="0">
                <a:solidFill>
                  <a:srgbClr val="FF0000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Prevalence of Asymptomatic SARS-CoV-2 Infection: A Narrative Review</a:t>
            </a:r>
            <a:r>
              <a:rPr lang="en-US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[published online ahead of print, 2020 Jun 3].</a:t>
            </a:r>
            <a:r>
              <a:rPr lang="en-US" altLang="ja-JP" sz="1200" dirty="0">
                <a:solidFill>
                  <a:srgbClr val="212121"/>
                </a:solidFill>
                <a:highlight>
                  <a:srgbClr val="FFFF00"/>
                </a:highlight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Ann Intern Med</a:t>
            </a:r>
            <a:r>
              <a:rPr lang="en-US" altLang="ja-JP" sz="1200" dirty="0">
                <a:solidFill>
                  <a:srgbClr val="212121"/>
                </a:solidFill>
                <a:latin typeface="BlinkMacSystemFon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. 2020;M20-3012. doi:10.7326/M20-3012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4D5FA-77D7-4212-8BEB-FEFE8A06524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0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Hwang SE</a:t>
            </a:r>
            <a:r>
              <a:rPr kumimoji="0" lang="ja-JP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Department of Family Medicine, Seoul Metropolitan Government-Seoul National University </a:t>
            </a:r>
            <a:r>
              <a:rPr kumimoji="0" lang="en-US" altLang="ja-JP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Boramae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Medical Center, Seoul</a:t>
            </a:r>
            <a:r>
              <a:rPr kumimoji="0" lang="ja-JP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,et al. 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Possible Aerosol Transmission of COVID-19 Associated with an Outbreak in an Apartment in Seoul, South Korea, 2020.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Int J Infect Dis.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2020 Dec 17:S1201-9712(20)32558-3. </a:t>
            </a:r>
            <a:r>
              <a:rPr kumimoji="0" lang="en-US" altLang="ja-JP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doi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: 10.1016/j.ijid.2020.12.035. </a:t>
            </a:r>
            <a:r>
              <a:rPr kumimoji="0" lang="en-US" altLang="ja-JP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Epub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ahead of print. PMID: 33346125.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D41A0-9FC8-429F-BC45-23C7544E7F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5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1896A4-1CCF-426F-87B2-30872FB51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1BC657-83C3-4B78-BDB9-4597A582F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58976A-3196-41FD-B60E-0BFB3C6D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CA5996-21C1-46B4-847E-C7DA1CD5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A74594-8E4E-4D43-BEA9-9420336F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FAEC2-F7EF-4C0B-8410-8BCC851C53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054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EC987-CA1E-417F-8D21-0588195B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C13000-553C-498C-BE3C-C1A0DFA5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4F8F64-6F48-4495-8127-AB65F6D0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EE2F65-8297-42AB-9509-EFC683E5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30878-0580-42F9-973C-01DA9879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8835-705E-4870-989B-A576EEC97F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2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DEE03CD-05C3-46A3-8D86-4BDA5A525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572492-18E2-4267-BF53-1AB16A5E1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090DCD-9C2C-4623-8B2A-E2EE3E0D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1DC810-DFEB-49ED-A77B-D64AD5F4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008BE8-67CD-4CD0-BCCF-6DD444DC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40C27-A073-4356-89B7-0B9DA5F4CE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809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89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62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85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7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56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24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1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57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25747-6EFE-44D4-B4C0-82C608FA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7B93CE-59CF-400D-8802-CBEFAE74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2C76F2-01A5-41DD-B114-B53086F0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4FE90F-30FB-4150-A490-35D30B2D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B70B05-E216-44B5-BB7F-DC90E511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BA52-8251-486C-BC6A-E386723011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3696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086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82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96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A7C9B-403D-4C8D-8717-0512E585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3AF674-0315-4C7C-9882-95651EEF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85CF2B-BC9B-45FC-8EDE-0AB0A014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6CE59F-755C-49D9-909E-A8F225BC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24A39D-2BC8-4927-8523-31DFB568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46ADE-42DC-4FFA-A372-98BCF5E411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863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4DF86-F1D6-441B-BF83-F9BDE174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C0E435-EDD5-4B8D-A176-126EE4C0E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8A4E92-9871-40D4-B3A4-AC138B2A1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7F67BD-1CDD-4481-95EF-A39C6A29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DC92F3-D000-44A6-9881-C0730929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11AE75-FE70-475B-874D-3B49206D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785D-CAE3-4A72-B6B6-FDBD4C8D82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02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1E7C0-B401-4567-9E4C-89560B0E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758A53-475E-4AC7-845F-2C2FF2AA1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471379-DB7D-4560-AE1C-4D2B8E319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8F01DC-72FB-4421-A70A-C81BA20E5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E3DA76-6248-49C7-B178-89970C963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DC0387D-7E75-4FEF-9CF7-BDC2576A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5A7B9F-5F93-42ED-B85D-C32374F8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B7B830-B45E-4B08-AE7C-5696E61D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AE53E-F1E4-4811-A890-2F1A2C9492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065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C748D7-337B-471D-AA28-32B66AD7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CE2432-E346-49CE-BD69-716FAC93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7BE03EE-031A-49E2-9E77-98C9C88C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996E5E-1005-47AF-8532-EDF133C2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7004B-BD87-428A-9A72-852C0BCC381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229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7296626-C1B7-4BFD-8627-B36E9149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1BE502-30D4-439F-8E0E-E745D3DC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E213B-E677-4354-AEA4-AC130175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0CF2-BBF2-4A3E-B772-5EF3CF372A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880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98C0D-E0D6-47AA-8DDF-B3BF6232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BC2170-334B-41A1-8029-5D73F327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66137D-2238-4DCB-ABFA-32C5D65EE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5A8E3C-9FB6-486E-85C3-D7D2C944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1DA9CC-74BB-44C5-92CA-4082F23D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2137C8-9893-4BF0-A13D-6B68832C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A8A91-3710-4883-AD85-350A788B85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29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EA468-137C-40CE-A15F-162AEB02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2E57CF5-D6FA-44D7-A4F3-36D0C59DF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5A2AA3-DF9C-4498-A846-43AE080D1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C92060-C687-4F25-8095-21E25764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FA5581-1FF1-41D1-B18E-B51A6516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1FDBC9-9C7E-4024-90DB-CC3CE834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871E-27BE-4962-A763-7C82A17BEB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080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787DCE-82B5-4035-84CA-7ED7BDBD9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98E19A-4883-4F9C-9972-46CF2ACAD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C3DD16-90F8-4140-99C5-2BA3D75A07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CC4A71-B183-40D0-96A8-C1DED544D7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149D7-941B-4BDA-B1F5-BE0FD291D7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fld id="{10E4E9C4-80CA-42F9-9E38-54F46CF3703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35B8-6A60-4EA8-8F96-2EC91C061F04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F7FD-806A-4795-B8C1-CB5AA9C8F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0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kumimoji="1"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kumimoji="1"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kumimoji="1"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0C3255-1EEC-4143-BEAF-438E2C316C9E}"/>
              </a:ext>
            </a:extLst>
          </p:cNvPr>
          <p:cNvSpPr txBox="1"/>
          <p:nvPr/>
        </p:nvSpPr>
        <p:spPr>
          <a:xfrm>
            <a:off x="1371600" y="306654"/>
            <a:ext cx="6591300" cy="326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新型コロナは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インフルエンザより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はるかに厄介だ！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005A87-0919-4752-B5E1-FF753DD7B765}"/>
              </a:ext>
            </a:extLst>
          </p:cNvPr>
          <p:cNvSpPr txBox="1"/>
          <p:nvPr/>
        </p:nvSpPr>
        <p:spPr>
          <a:xfrm>
            <a:off x="114300" y="3962400"/>
            <a:ext cx="9829800" cy="31483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厚労省インフルエンザ様疾患発生報告（幼稚園～高校）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lvl="3">
              <a:lnSpc>
                <a:spcPct val="150000"/>
              </a:lnSpc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2020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月第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週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39,992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名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lvl="3">
              <a:lnSpc>
                <a:spcPct val="150000"/>
              </a:lnSpc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月第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週　　　</a:t>
            </a:r>
            <a:r>
              <a:rPr kumimoji="1" lang="ja-JP" altLang="en-US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名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lvl="3">
              <a:lnSpc>
                <a:spcPct val="150000"/>
              </a:lnSpc>
              <a:defRPr/>
            </a:pPr>
            <a:r>
              <a:rPr kumimoji="1" lang="en-US" altLang="ja-JP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2022</a:t>
            </a:r>
            <a:r>
              <a:rPr kumimoji="1" lang="ja-JP" altLang="en-US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年</a:t>
            </a:r>
            <a:r>
              <a:rPr kumimoji="1" lang="en-US" altLang="ja-JP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1</a:t>
            </a:r>
            <a:r>
              <a:rPr kumimoji="1" lang="ja-JP" altLang="en-US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月第</a:t>
            </a:r>
            <a:r>
              <a:rPr kumimoji="1" lang="en-US" altLang="ja-JP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2</a:t>
            </a:r>
            <a:r>
              <a:rPr kumimoji="1" lang="ja-JP" altLang="en-US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週　　    </a:t>
            </a:r>
            <a:r>
              <a:rPr kumimoji="1" lang="en-US" altLang="ja-JP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21</a:t>
            </a:r>
            <a:r>
              <a:rPr kumimoji="1" lang="ja-JP" altLang="en-US" sz="3600" dirty="0">
                <a:solidFill>
                  <a:prstClr val="black"/>
                </a:solidFill>
                <a:ea typeface="游ゴシック" panose="020B0400000000000000" pitchFamily="50" charset="-128"/>
              </a:rPr>
              <a:t>名</a:t>
            </a:r>
            <a:r>
              <a:rPr kumimoji="1" lang="ja-JP" altLang="en-US" sz="2000" dirty="0">
                <a:solidFill>
                  <a:prstClr val="black"/>
                </a:solidFill>
                <a:ea typeface="游ゴシック" panose="020B0400000000000000" pitchFamily="50" charset="-128"/>
              </a:rPr>
              <a:t>（兵庫県のみ発生）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89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3A747C-2998-44F1-964A-C9D31988F104}"/>
              </a:ext>
            </a:extLst>
          </p:cNvPr>
          <p:cNvSpPr txBox="1"/>
          <p:nvPr/>
        </p:nvSpPr>
        <p:spPr>
          <a:xfrm>
            <a:off x="762000" y="838200"/>
            <a:ext cx="8759190" cy="571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新型コロナの特徴</a:t>
            </a:r>
            <a:endParaRPr kumimoji="1" lang="en-US" altLang="ja-JP" sz="44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en-US" altLang="ja-JP" sz="352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ja-JP" altLang="en-US" sz="352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発病の</a:t>
            </a:r>
            <a:r>
              <a:rPr kumimoji="1" lang="en-US" altLang="ja-JP" sz="352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352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1" lang="en-US" altLang="ja-JP" sz="352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352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日前（無症状期）から感染者の呼気にウイルスが排出される</a:t>
            </a:r>
            <a:endParaRPr kumimoji="1" lang="en-US" altLang="ja-JP" sz="352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kumimoji="1" lang="en-US" altLang="ja-JP" sz="352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ja-JP" altLang="en-US" sz="352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感染しても最後まで症状の出ない人が多い</a:t>
            </a:r>
            <a:endParaRPr kumimoji="1" lang="en-US" altLang="ja-JP" sz="352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kumimoji="1" lang="en-US" altLang="ja-JP" sz="352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ja-JP" altLang="en-US" sz="352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空気感染する</a:t>
            </a:r>
            <a:endParaRPr kumimoji="1" lang="en-US" altLang="ja-JP" sz="352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kumimoji="1" lang="en-US" altLang="ja-JP" sz="352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⇒したがって、感染が広がりやすい</a:t>
            </a:r>
          </a:p>
        </p:txBody>
      </p:sp>
      <p:sp>
        <p:nvSpPr>
          <p:cNvPr id="2" name="太陽 1">
            <a:extLst>
              <a:ext uri="{FF2B5EF4-FFF2-40B4-BE49-F238E27FC236}">
                <a16:creationId xmlns:a16="http://schemas.microsoft.com/office/drawing/2014/main" id="{B25FF38A-9EB2-4CA8-99BC-5156197F065D}"/>
              </a:ext>
            </a:extLst>
          </p:cNvPr>
          <p:cNvSpPr/>
          <p:nvPr/>
        </p:nvSpPr>
        <p:spPr>
          <a:xfrm>
            <a:off x="7711440" y="260985"/>
            <a:ext cx="2047285" cy="2011680"/>
          </a:xfrm>
          <a:prstGeom prst="sun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98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39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406468F-7DD9-4DED-82C2-925940D56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6"/>
          <a:stretch/>
        </p:blipFill>
        <p:spPr>
          <a:xfrm>
            <a:off x="1129194" y="2912248"/>
            <a:ext cx="8115660" cy="347606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E0A866-84E3-406B-853D-16C10471E5E1}"/>
              </a:ext>
            </a:extLst>
          </p:cNvPr>
          <p:cNvSpPr txBox="1"/>
          <p:nvPr/>
        </p:nvSpPr>
        <p:spPr>
          <a:xfrm>
            <a:off x="228600" y="152400"/>
            <a:ext cx="9829800" cy="14665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887554">
              <a:defRPr/>
            </a:pPr>
            <a:r>
              <a:rPr kumimoji="1" lang="ja-JP" altLang="en-US" sz="4465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１．発病</a:t>
            </a:r>
            <a:r>
              <a:rPr kumimoji="1" lang="ja-JP" altLang="en-US" sz="32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1" lang="ja-JP" altLang="en-US" sz="4465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数日前</a:t>
            </a:r>
            <a:r>
              <a:rPr kumimoji="1" lang="ja-JP" altLang="en-US" sz="3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</a:t>
            </a:r>
            <a:r>
              <a:rPr kumimoji="1" lang="ja-JP" altLang="en-US" sz="4465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ウイルスが排出され周囲の人々に感染する</a:t>
            </a:r>
            <a:endParaRPr kumimoji="1" lang="en-US" altLang="ja-JP" sz="4465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52578A-3A32-4B52-8517-C728B25FFEF2}"/>
              </a:ext>
            </a:extLst>
          </p:cNvPr>
          <p:cNvSpPr txBox="1"/>
          <p:nvPr/>
        </p:nvSpPr>
        <p:spPr>
          <a:xfrm>
            <a:off x="1295400" y="2542454"/>
            <a:ext cx="210670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887554">
              <a:defRPr/>
            </a:pPr>
            <a:r>
              <a:rPr kumimoji="1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704A050-149A-4D1D-B47B-9AA5797DB891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2348754" y="3065674"/>
            <a:ext cx="683560" cy="13257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3E9D04-9094-48EB-8EF2-CD18613B5B9C}"/>
              </a:ext>
            </a:extLst>
          </p:cNvPr>
          <p:cNvSpPr txBox="1"/>
          <p:nvPr/>
        </p:nvSpPr>
        <p:spPr>
          <a:xfrm>
            <a:off x="5029200" y="2205465"/>
            <a:ext cx="2841811" cy="52322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887554">
              <a:defRPr/>
            </a:pPr>
            <a:r>
              <a:rPr kumimoji="1"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インフルエンザ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9FC50D9-8FB0-4333-973D-612EA13203AA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5527102" y="2728685"/>
            <a:ext cx="923004" cy="1884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FC8EDB-0AA7-4964-AF2E-310EE8891F6F}"/>
              </a:ext>
            </a:extLst>
          </p:cNvPr>
          <p:cNvSpPr txBox="1"/>
          <p:nvPr/>
        </p:nvSpPr>
        <p:spPr>
          <a:xfrm rot="16200000">
            <a:off x="-983792" y="4004242"/>
            <a:ext cx="3373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87554">
              <a:defRPr/>
            </a:pPr>
            <a:r>
              <a:rPr kumimoji="1" lang="ja-JP" altLang="en-US" sz="32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ウイルス排出量</a:t>
            </a:r>
            <a:endParaRPr lang="ja-JP" altLang="en-US" sz="32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DDBC84-0859-4F0E-A48A-2AA516BE3ED7}"/>
              </a:ext>
            </a:extLst>
          </p:cNvPr>
          <p:cNvSpPr txBox="1"/>
          <p:nvPr/>
        </p:nvSpPr>
        <p:spPr>
          <a:xfrm>
            <a:off x="2518723" y="6439548"/>
            <a:ext cx="3032827" cy="45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87554">
              <a:defRPr/>
            </a:pPr>
            <a:r>
              <a:rPr kumimoji="1" lang="ja-JP" altLang="en-US" sz="2330" dirty="0">
                <a:solidFill>
                  <a:srgbClr val="000000"/>
                </a:solidFill>
                <a:ea typeface="游ゴシック" panose="020B0400000000000000" pitchFamily="50" charset="-128"/>
              </a:rPr>
              <a:t>発病前後日数 </a:t>
            </a:r>
            <a:endParaRPr lang="ja-JP" altLang="en-US" sz="2330" dirty="0">
              <a:solidFill>
                <a:srgbClr val="000000"/>
              </a:solidFill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34B3015-CA11-48DC-9BC2-D74F4E3A7222}"/>
              </a:ext>
            </a:extLst>
          </p:cNvPr>
          <p:cNvSpPr txBox="1"/>
          <p:nvPr/>
        </p:nvSpPr>
        <p:spPr>
          <a:xfrm>
            <a:off x="3350336" y="5321457"/>
            <a:ext cx="1134035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887554">
              <a:defRPr/>
            </a:pPr>
            <a:r>
              <a:rPr kumimoji="1" lang="ja-JP" altLang="en-US" sz="2200" dirty="0">
                <a:solidFill>
                  <a:srgbClr val="FF0000"/>
                </a:solidFill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発病日 　</a:t>
            </a:r>
            <a:endParaRPr lang="ja-JP" altLang="en-US" sz="2200" dirty="0">
              <a:solidFill>
                <a:srgbClr val="000000"/>
              </a:solidFill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2E88EA-6B44-47B4-A372-B60058524731}"/>
              </a:ext>
            </a:extLst>
          </p:cNvPr>
          <p:cNvSpPr txBox="1"/>
          <p:nvPr/>
        </p:nvSpPr>
        <p:spPr>
          <a:xfrm>
            <a:off x="8077201" y="7158335"/>
            <a:ext cx="1685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7554">
              <a:defRPr/>
            </a:pPr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Wu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他。</a:t>
            </a:r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2020</a:t>
            </a:r>
            <a:endParaRPr lang="ja-JP" altLang="en-US" sz="2400" dirty="0">
              <a:solidFill>
                <a:srgbClr val="000000"/>
              </a:solidFill>
              <a:ea typeface="游ゴシック" panose="020B0400000000000000" pitchFamily="50" charset="-128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6A680E02-9E97-42BC-83B8-87441A95C545}"/>
              </a:ext>
            </a:extLst>
          </p:cNvPr>
          <p:cNvSpPr/>
          <p:nvPr/>
        </p:nvSpPr>
        <p:spPr bwMode="auto">
          <a:xfrm>
            <a:off x="2467627" y="3206663"/>
            <a:ext cx="5949863" cy="2292263"/>
          </a:xfrm>
          <a:custGeom>
            <a:avLst/>
            <a:gdLst>
              <a:gd name="connsiteX0" fmla="*/ 0 w 5949863"/>
              <a:gd name="connsiteY0" fmla="*/ 1954060 h 2292263"/>
              <a:gd name="connsiteX1" fmla="*/ 0 w 5949863"/>
              <a:gd name="connsiteY1" fmla="*/ 1954060 h 2292263"/>
              <a:gd name="connsiteX2" fmla="*/ 112735 w 5949863"/>
              <a:gd name="connsiteY2" fmla="*/ 1778696 h 2292263"/>
              <a:gd name="connsiteX3" fmla="*/ 162839 w 5949863"/>
              <a:gd name="connsiteY3" fmla="*/ 1716066 h 2292263"/>
              <a:gd name="connsiteX4" fmla="*/ 187891 w 5949863"/>
              <a:gd name="connsiteY4" fmla="*/ 1678488 h 2292263"/>
              <a:gd name="connsiteX5" fmla="*/ 338203 w 5949863"/>
              <a:gd name="connsiteY5" fmla="*/ 1503123 h 2292263"/>
              <a:gd name="connsiteX6" fmla="*/ 450937 w 5949863"/>
              <a:gd name="connsiteY6" fmla="*/ 1340285 h 2292263"/>
              <a:gd name="connsiteX7" fmla="*/ 526094 w 5949863"/>
              <a:gd name="connsiteY7" fmla="*/ 1227551 h 2292263"/>
              <a:gd name="connsiteX8" fmla="*/ 551146 w 5949863"/>
              <a:gd name="connsiteY8" fmla="*/ 1164921 h 2292263"/>
              <a:gd name="connsiteX9" fmla="*/ 626302 w 5949863"/>
              <a:gd name="connsiteY9" fmla="*/ 1052186 h 2292263"/>
              <a:gd name="connsiteX10" fmla="*/ 676406 w 5949863"/>
              <a:gd name="connsiteY10" fmla="*/ 1014608 h 2292263"/>
              <a:gd name="connsiteX11" fmla="*/ 1202499 w 5949863"/>
              <a:gd name="connsiteY11" fmla="*/ 438411 h 2292263"/>
              <a:gd name="connsiteX12" fmla="*/ 1979113 w 5949863"/>
              <a:gd name="connsiteY12" fmla="*/ 0 h 2292263"/>
              <a:gd name="connsiteX13" fmla="*/ 2354894 w 5949863"/>
              <a:gd name="connsiteY13" fmla="*/ 100208 h 2292263"/>
              <a:gd name="connsiteX14" fmla="*/ 3106455 w 5949863"/>
              <a:gd name="connsiteY14" fmla="*/ 939452 h 2292263"/>
              <a:gd name="connsiteX15" fmla="*/ 3795387 w 5949863"/>
              <a:gd name="connsiteY15" fmla="*/ 1578279 h 2292263"/>
              <a:gd name="connsiteX16" fmla="*/ 4684735 w 5949863"/>
              <a:gd name="connsiteY16" fmla="*/ 1979112 h 2292263"/>
              <a:gd name="connsiteX17" fmla="*/ 5674291 w 5949863"/>
              <a:gd name="connsiteY17" fmla="*/ 2267211 h 2292263"/>
              <a:gd name="connsiteX18" fmla="*/ 5949863 w 5949863"/>
              <a:gd name="connsiteY18" fmla="*/ 2292263 h 229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49863" h="2292263">
                <a:moveTo>
                  <a:pt x="0" y="1954060"/>
                </a:moveTo>
                <a:lnTo>
                  <a:pt x="0" y="1954060"/>
                </a:lnTo>
                <a:cubicBezTo>
                  <a:pt x="37578" y="1895605"/>
                  <a:pt x="77501" y="1838593"/>
                  <a:pt x="112735" y="1778696"/>
                </a:cubicBezTo>
                <a:cubicBezTo>
                  <a:pt x="151770" y="1712337"/>
                  <a:pt x="89478" y="1764973"/>
                  <a:pt x="162839" y="1716066"/>
                </a:cubicBezTo>
                <a:cubicBezTo>
                  <a:pt x="171190" y="1703540"/>
                  <a:pt x="178321" y="1690109"/>
                  <a:pt x="187891" y="1678488"/>
                </a:cubicBezTo>
                <a:cubicBezTo>
                  <a:pt x="236834" y="1619057"/>
                  <a:pt x="294380" y="1566423"/>
                  <a:pt x="338203" y="1503123"/>
                </a:cubicBezTo>
                <a:cubicBezTo>
                  <a:pt x="375781" y="1448844"/>
                  <a:pt x="418183" y="1397605"/>
                  <a:pt x="450937" y="1340285"/>
                </a:cubicBezTo>
                <a:cubicBezTo>
                  <a:pt x="506900" y="1242349"/>
                  <a:pt x="477237" y="1276406"/>
                  <a:pt x="526094" y="1227551"/>
                </a:cubicBezTo>
                <a:cubicBezTo>
                  <a:pt x="534445" y="1206674"/>
                  <a:pt x="541091" y="1185032"/>
                  <a:pt x="551146" y="1164921"/>
                </a:cubicBezTo>
                <a:cubicBezTo>
                  <a:pt x="567967" y="1131279"/>
                  <a:pt x="601125" y="1081559"/>
                  <a:pt x="626302" y="1052186"/>
                </a:cubicBezTo>
                <a:cubicBezTo>
                  <a:pt x="661042" y="1011656"/>
                  <a:pt x="647530" y="1014608"/>
                  <a:pt x="676406" y="1014608"/>
                </a:cubicBezTo>
                <a:lnTo>
                  <a:pt x="1202499" y="438411"/>
                </a:lnTo>
                <a:lnTo>
                  <a:pt x="1979113" y="0"/>
                </a:lnTo>
                <a:lnTo>
                  <a:pt x="2354894" y="100208"/>
                </a:lnTo>
                <a:lnTo>
                  <a:pt x="3106455" y="939452"/>
                </a:lnTo>
                <a:lnTo>
                  <a:pt x="3795387" y="1578279"/>
                </a:lnTo>
                <a:lnTo>
                  <a:pt x="4684735" y="1979112"/>
                </a:lnTo>
                <a:lnTo>
                  <a:pt x="5674291" y="2267211"/>
                </a:lnTo>
                <a:lnTo>
                  <a:pt x="5949863" y="2292263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2A3194E0-3CBA-4ECE-8F00-48A50BA9D3FB}"/>
              </a:ext>
            </a:extLst>
          </p:cNvPr>
          <p:cNvSpPr/>
          <p:nvPr/>
        </p:nvSpPr>
        <p:spPr bwMode="auto">
          <a:xfrm>
            <a:off x="3254189" y="3210005"/>
            <a:ext cx="3550023" cy="2438720"/>
          </a:xfrm>
          <a:custGeom>
            <a:avLst/>
            <a:gdLst>
              <a:gd name="connsiteX0" fmla="*/ 0 w 3657600"/>
              <a:gd name="connsiteY0" fmla="*/ 2371105 h 2512620"/>
              <a:gd name="connsiteX1" fmla="*/ 522514 w 3657600"/>
              <a:gd name="connsiteY1" fmla="*/ 683820 h 2512620"/>
              <a:gd name="connsiteX2" fmla="*/ 522514 w 3657600"/>
              <a:gd name="connsiteY2" fmla="*/ 683820 h 2512620"/>
              <a:gd name="connsiteX3" fmla="*/ 914400 w 3657600"/>
              <a:gd name="connsiteY3" fmla="*/ 106877 h 2512620"/>
              <a:gd name="connsiteX4" fmla="*/ 1186543 w 3657600"/>
              <a:gd name="connsiteY4" fmla="*/ 19791 h 2512620"/>
              <a:gd name="connsiteX5" fmla="*/ 1567543 w 3657600"/>
              <a:gd name="connsiteY5" fmla="*/ 346362 h 2512620"/>
              <a:gd name="connsiteX6" fmla="*/ 2710543 w 3657600"/>
              <a:gd name="connsiteY6" fmla="*/ 2066305 h 2512620"/>
              <a:gd name="connsiteX7" fmla="*/ 2884714 w 3657600"/>
              <a:gd name="connsiteY7" fmla="*/ 2284020 h 2512620"/>
              <a:gd name="connsiteX8" fmla="*/ 3037114 w 3657600"/>
              <a:gd name="connsiteY8" fmla="*/ 2425534 h 2512620"/>
              <a:gd name="connsiteX9" fmla="*/ 3167743 w 3657600"/>
              <a:gd name="connsiteY9" fmla="*/ 2479962 h 2512620"/>
              <a:gd name="connsiteX10" fmla="*/ 3657600 w 3657600"/>
              <a:gd name="connsiteY10" fmla="*/ 2512620 h 251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7600" h="2512620">
                <a:moveTo>
                  <a:pt x="0" y="2371105"/>
                </a:moveTo>
                <a:lnTo>
                  <a:pt x="522514" y="683820"/>
                </a:lnTo>
                <a:lnTo>
                  <a:pt x="522514" y="683820"/>
                </a:lnTo>
                <a:cubicBezTo>
                  <a:pt x="587828" y="587663"/>
                  <a:pt x="803729" y="217548"/>
                  <a:pt x="914400" y="106877"/>
                </a:cubicBezTo>
                <a:cubicBezTo>
                  <a:pt x="1025071" y="-3794"/>
                  <a:pt x="1077686" y="-20123"/>
                  <a:pt x="1186543" y="19791"/>
                </a:cubicBezTo>
                <a:cubicBezTo>
                  <a:pt x="1295400" y="59705"/>
                  <a:pt x="1313543" y="5276"/>
                  <a:pt x="1567543" y="346362"/>
                </a:cubicBezTo>
                <a:cubicBezTo>
                  <a:pt x="1821543" y="687448"/>
                  <a:pt x="2491014" y="1743362"/>
                  <a:pt x="2710543" y="2066305"/>
                </a:cubicBezTo>
                <a:cubicBezTo>
                  <a:pt x="2930072" y="2389248"/>
                  <a:pt x="2830286" y="2224149"/>
                  <a:pt x="2884714" y="2284020"/>
                </a:cubicBezTo>
                <a:cubicBezTo>
                  <a:pt x="2939142" y="2343891"/>
                  <a:pt x="2989943" y="2392877"/>
                  <a:pt x="3037114" y="2425534"/>
                </a:cubicBezTo>
                <a:cubicBezTo>
                  <a:pt x="3084285" y="2458191"/>
                  <a:pt x="3064329" y="2465448"/>
                  <a:pt x="3167743" y="2479962"/>
                </a:cubicBezTo>
                <a:cubicBezTo>
                  <a:pt x="3271157" y="2494476"/>
                  <a:pt x="3464378" y="2503548"/>
                  <a:pt x="3657600" y="251262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50" tIns="44375" rIns="88750" bIns="44375" numCol="1" rtlCol="0" anchor="t" anchorCtr="0" compatLnSpc="1">
            <a:prstTxWarp prst="textNoShape">
              <a:avLst/>
            </a:prstTxWarp>
          </a:bodyPr>
          <a:lstStyle/>
          <a:p>
            <a:pPr defTabSz="887554">
              <a:defRPr/>
            </a:pPr>
            <a:endParaRPr lang="ja-JP" altLang="en-US" sz="1747">
              <a:solidFill>
                <a:srgbClr val="000000"/>
              </a:solidFill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30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大声をあげる人のイラスト | かわいいフリー素材集 いらすとや">
            <a:extLst>
              <a:ext uri="{FF2B5EF4-FFF2-40B4-BE49-F238E27FC236}">
                <a16:creationId xmlns:a16="http://schemas.microsoft.com/office/drawing/2014/main" id="{889299C2-6C27-4661-B708-A311806F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50" y="5791200"/>
            <a:ext cx="2035499" cy="18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アイコンシリーズのイラスト素材 [64799380] - PIXTA">
            <a:extLst>
              <a:ext uri="{FF2B5EF4-FFF2-40B4-BE49-F238E27FC236}">
                <a16:creationId xmlns:a16="http://schemas.microsoft.com/office/drawing/2014/main" id="{1664FF79-E802-49F9-A5CB-F1CB813D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4577"/>
            <a:ext cx="1981200" cy="20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カラオケを歌う男性と女性のイラスト | かわいいフリー素材集 いらすとや">
            <a:extLst>
              <a:ext uri="{FF2B5EF4-FFF2-40B4-BE49-F238E27FC236}">
                <a16:creationId xmlns:a16="http://schemas.microsoft.com/office/drawing/2014/main" id="{6A8890DB-A5E2-4667-B615-722946A9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2933"/>
            <a:ext cx="3352800" cy="27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星: 10 pt 2">
            <a:extLst>
              <a:ext uri="{FF2B5EF4-FFF2-40B4-BE49-F238E27FC236}">
                <a16:creationId xmlns:a16="http://schemas.microsoft.com/office/drawing/2014/main" id="{A5DC63DF-C65F-4BEB-8E12-ED1187550BEC}"/>
              </a:ext>
            </a:extLst>
          </p:cNvPr>
          <p:cNvSpPr/>
          <p:nvPr/>
        </p:nvSpPr>
        <p:spPr bwMode="auto">
          <a:xfrm>
            <a:off x="3238498" y="165593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星: 10 pt 6">
            <a:extLst>
              <a:ext uri="{FF2B5EF4-FFF2-40B4-BE49-F238E27FC236}">
                <a16:creationId xmlns:a16="http://schemas.microsoft.com/office/drawing/2014/main" id="{4017D2A2-D7F6-4BD8-8F0A-629F9D8520BE}"/>
              </a:ext>
            </a:extLst>
          </p:cNvPr>
          <p:cNvSpPr/>
          <p:nvPr/>
        </p:nvSpPr>
        <p:spPr bwMode="auto">
          <a:xfrm>
            <a:off x="4114799" y="1473563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星: 10 pt 7">
            <a:extLst>
              <a:ext uri="{FF2B5EF4-FFF2-40B4-BE49-F238E27FC236}">
                <a16:creationId xmlns:a16="http://schemas.microsoft.com/office/drawing/2014/main" id="{CFCF0BA7-D2BE-471A-83C5-EE575C4731F8}"/>
              </a:ext>
            </a:extLst>
          </p:cNvPr>
          <p:cNvSpPr/>
          <p:nvPr/>
        </p:nvSpPr>
        <p:spPr bwMode="auto">
          <a:xfrm>
            <a:off x="4953000" y="15240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星: 10 pt 8">
            <a:extLst>
              <a:ext uri="{FF2B5EF4-FFF2-40B4-BE49-F238E27FC236}">
                <a16:creationId xmlns:a16="http://schemas.microsoft.com/office/drawing/2014/main" id="{0E4CE73D-ED3D-42EE-AF34-0E5E3B6A608C}"/>
              </a:ext>
            </a:extLst>
          </p:cNvPr>
          <p:cNvSpPr/>
          <p:nvPr/>
        </p:nvSpPr>
        <p:spPr bwMode="auto">
          <a:xfrm>
            <a:off x="5714999" y="15240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星: 10 pt 9">
            <a:extLst>
              <a:ext uri="{FF2B5EF4-FFF2-40B4-BE49-F238E27FC236}">
                <a16:creationId xmlns:a16="http://schemas.microsoft.com/office/drawing/2014/main" id="{49266E18-53D1-45AC-867A-7B3E738741C0}"/>
              </a:ext>
            </a:extLst>
          </p:cNvPr>
          <p:cNvSpPr/>
          <p:nvPr/>
        </p:nvSpPr>
        <p:spPr bwMode="auto">
          <a:xfrm>
            <a:off x="3345994" y="2740824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星: 10 pt 10">
            <a:extLst>
              <a:ext uri="{FF2B5EF4-FFF2-40B4-BE49-F238E27FC236}">
                <a16:creationId xmlns:a16="http://schemas.microsoft.com/office/drawing/2014/main" id="{A3EB0FED-4688-45EC-968F-A95F96CDDB97}"/>
              </a:ext>
            </a:extLst>
          </p:cNvPr>
          <p:cNvSpPr/>
          <p:nvPr/>
        </p:nvSpPr>
        <p:spPr bwMode="auto">
          <a:xfrm>
            <a:off x="4492396" y="2924693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星: 10 pt 11">
            <a:extLst>
              <a:ext uri="{FF2B5EF4-FFF2-40B4-BE49-F238E27FC236}">
                <a16:creationId xmlns:a16="http://schemas.microsoft.com/office/drawing/2014/main" id="{B93BF42E-3D23-4C0C-9581-A02362A186FC}"/>
              </a:ext>
            </a:extLst>
          </p:cNvPr>
          <p:cNvSpPr/>
          <p:nvPr/>
        </p:nvSpPr>
        <p:spPr bwMode="auto">
          <a:xfrm>
            <a:off x="5334001" y="2969193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星: 10 pt 12">
            <a:extLst>
              <a:ext uri="{FF2B5EF4-FFF2-40B4-BE49-F238E27FC236}">
                <a16:creationId xmlns:a16="http://schemas.microsoft.com/office/drawing/2014/main" id="{36577F7D-A9DE-4355-9295-1412E85A3057}"/>
              </a:ext>
            </a:extLst>
          </p:cNvPr>
          <p:cNvSpPr/>
          <p:nvPr/>
        </p:nvSpPr>
        <p:spPr bwMode="auto">
          <a:xfrm>
            <a:off x="6063342" y="3091776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星: 10 pt 13">
            <a:extLst>
              <a:ext uri="{FF2B5EF4-FFF2-40B4-BE49-F238E27FC236}">
                <a16:creationId xmlns:a16="http://schemas.microsoft.com/office/drawing/2014/main" id="{7BE84F6B-F29C-4F8B-B685-77216F633B81}"/>
              </a:ext>
            </a:extLst>
          </p:cNvPr>
          <p:cNvSpPr/>
          <p:nvPr/>
        </p:nvSpPr>
        <p:spPr bwMode="auto">
          <a:xfrm>
            <a:off x="3167741" y="4097166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星: 10 pt 14">
            <a:extLst>
              <a:ext uri="{FF2B5EF4-FFF2-40B4-BE49-F238E27FC236}">
                <a16:creationId xmlns:a16="http://schemas.microsoft.com/office/drawing/2014/main" id="{C637B8C8-BF70-4F48-9D00-96BE99F51147}"/>
              </a:ext>
            </a:extLst>
          </p:cNvPr>
          <p:cNvSpPr/>
          <p:nvPr/>
        </p:nvSpPr>
        <p:spPr bwMode="auto">
          <a:xfrm>
            <a:off x="3948792" y="3995987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星: 10 pt 15">
            <a:extLst>
              <a:ext uri="{FF2B5EF4-FFF2-40B4-BE49-F238E27FC236}">
                <a16:creationId xmlns:a16="http://schemas.microsoft.com/office/drawing/2014/main" id="{8296491E-DB8B-4F92-86D9-ED3A3A649DC4}"/>
              </a:ext>
            </a:extLst>
          </p:cNvPr>
          <p:cNvSpPr/>
          <p:nvPr/>
        </p:nvSpPr>
        <p:spPr bwMode="auto">
          <a:xfrm>
            <a:off x="4925784" y="3829395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星: 10 pt 16">
            <a:extLst>
              <a:ext uri="{FF2B5EF4-FFF2-40B4-BE49-F238E27FC236}">
                <a16:creationId xmlns:a16="http://schemas.microsoft.com/office/drawing/2014/main" id="{2EE294B1-8C23-456C-9B8F-0C3C14DB8096}"/>
              </a:ext>
            </a:extLst>
          </p:cNvPr>
          <p:cNvSpPr/>
          <p:nvPr/>
        </p:nvSpPr>
        <p:spPr bwMode="auto">
          <a:xfrm>
            <a:off x="5671455" y="3846795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星: 10 pt 17">
            <a:extLst>
              <a:ext uri="{FF2B5EF4-FFF2-40B4-BE49-F238E27FC236}">
                <a16:creationId xmlns:a16="http://schemas.microsoft.com/office/drawing/2014/main" id="{D878925B-7168-426F-9A4F-AADD0D420B46}"/>
              </a:ext>
            </a:extLst>
          </p:cNvPr>
          <p:cNvSpPr/>
          <p:nvPr/>
        </p:nvSpPr>
        <p:spPr bwMode="auto">
          <a:xfrm>
            <a:off x="3962400" y="60197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星: 10 pt 18">
            <a:extLst>
              <a:ext uri="{FF2B5EF4-FFF2-40B4-BE49-F238E27FC236}">
                <a16:creationId xmlns:a16="http://schemas.microsoft.com/office/drawing/2014/main" id="{8FA889E0-05C6-4458-B322-55AA6569DE4C}"/>
              </a:ext>
            </a:extLst>
          </p:cNvPr>
          <p:cNvSpPr/>
          <p:nvPr/>
        </p:nvSpPr>
        <p:spPr bwMode="auto">
          <a:xfrm>
            <a:off x="4648199" y="60197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星: 10 pt 19">
            <a:extLst>
              <a:ext uri="{FF2B5EF4-FFF2-40B4-BE49-F238E27FC236}">
                <a16:creationId xmlns:a16="http://schemas.microsoft.com/office/drawing/2014/main" id="{65C6B0F6-4DA1-43FA-838A-860BF5DEA491}"/>
              </a:ext>
            </a:extLst>
          </p:cNvPr>
          <p:cNvSpPr/>
          <p:nvPr/>
        </p:nvSpPr>
        <p:spPr bwMode="auto">
          <a:xfrm>
            <a:off x="5181600" y="60197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星: 10 pt 20">
            <a:extLst>
              <a:ext uri="{FF2B5EF4-FFF2-40B4-BE49-F238E27FC236}">
                <a16:creationId xmlns:a16="http://schemas.microsoft.com/office/drawing/2014/main" id="{DC855247-F19F-4D5D-AD15-3C1A184E8CB2}"/>
              </a:ext>
            </a:extLst>
          </p:cNvPr>
          <p:cNvSpPr/>
          <p:nvPr/>
        </p:nvSpPr>
        <p:spPr bwMode="auto">
          <a:xfrm>
            <a:off x="5943599" y="60197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星: 10 pt 21">
            <a:extLst>
              <a:ext uri="{FF2B5EF4-FFF2-40B4-BE49-F238E27FC236}">
                <a16:creationId xmlns:a16="http://schemas.microsoft.com/office/drawing/2014/main" id="{05405384-53F3-4782-8E31-A309AD320DD7}"/>
              </a:ext>
            </a:extLst>
          </p:cNvPr>
          <p:cNvSpPr/>
          <p:nvPr/>
        </p:nvSpPr>
        <p:spPr bwMode="auto">
          <a:xfrm>
            <a:off x="3962400" y="65531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星: 10 pt 22">
            <a:extLst>
              <a:ext uri="{FF2B5EF4-FFF2-40B4-BE49-F238E27FC236}">
                <a16:creationId xmlns:a16="http://schemas.microsoft.com/office/drawing/2014/main" id="{88262E93-6B51-44BA-8255-E480D8812B91}"/>
              </a:ext>
            </a:extLst>
          </p:cNvPr>
          <p:cNvSpPr/>
          <p:nvPr/>
        </p:nvSpPr>
        <p:spPr bwMode="auto">
          <a:xfrm>
            <a:off x="4648199" y="65531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星: 10 pt 23">
            <a:extLst>
              <a:ext uri="{FF2B5EF4-FFF2-40B4-BE49-F238E27FC236}">
                <a16:creationId xmlns:a16="http://schemas.microsoft.com/office/drawing/2014/main" id="{5E56A172-BD85-457D-9AFD-71095CD1FAC2}"/>
              </a:ext>
            </a:extLst>
          </p:cNvPr>
          <p:cNvSpPr/>
          <p:nvPr/>
        </p:nvSpPr>
        <p:spPr bwMode="auto">
          <a:xfrm>
            <a:off x="5181600" y="65531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星: 10 pt 24">
            <a:extLst>
              <a:ext uri="{FF2B5EF4-FFF2-40B4-BE49-F238E27FC236}">
                <a16:creationId xmlns:a16="http://schemas.microsoft.com/office/drawing/2014/main" id="{16731CD8-46A2-4B32-8E46-1B6BEF9E60F7}"/>
              </a:ext>
            </a:extLst>
          </p:cNvPr>
          <p:cNvSpPr/>
          <p:nvPr/>
        </p:nvSpPr>
        <p:spPr bwMode="auto">
          <a:xfrm>
            <a:off x="5943599" y="6553199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星: 10 pt 25">
            <a:extLst>
              <a:ext uri="{FF2B5EF4-FFF2-40B4-BE49-F238E27FC236}">
                <a16:creationId xmlns:a16="http://schemas.microsoft.com/office/drawing/2014/main" id="{B784CC64-EED4-46BA-AB32-2C8A4418E819}"/>
              </a:ext>
            </a:extLst>
          </p:cNvPr>
          <p:cNvSpPr/>
          <p:nvPr/>
        </p:nvSpPr>
        <p:spPr bwMode="auto">
          <a:xfrm>
            <a:off x="1447800" y="60960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星: 10 pt 26">
            <a:extLst>
              <a:ext uri="{FF2B5EF4-FFF2-40B4-BE49-F238E27FC236}">
                <a16:creationId xmlns:a16="http://schemas.microsoft.com/office/drawing/2014/main" id="{9F4CC408-CAD6-4F10-9F66-B1B5892B33BA}"/>
              </a:ext>
            </a:extLst>
          </p:cNvPr>
          <p:cNvSpPr/>
          <p:nvPr/>
        </p:nvSpPr>
        <p:spPr bwMode="auto">
          <a:xfrm>
            <a:off x="2133599" y="60960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星: 10 pt 27">
            <a:extLst>
              <a:ext uri="{FF2B5EF4-FFF2-40B4-BE49-F238E27FC236}">
                <a16:creationId xmlns:a16="http://schemas.microsoft.com/office/drawing/2014/main" id="{B930CA85-72D2-4B91-B121-38751418E5C8}"/>
              </a:ext>
            </a:extLst>
          </p:cNvPr>
          <p:cNvSpPr/>
          <p:nvPr/>
        </p:nvSpPr>
        <p:spPr bwMode="auto">
          <a:xfrm>
            <a:off x="2667000" y="60960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星: 10 pt 28">
            <a:extLst>
              <a:ext uri="{FF2B5EF4-FFF2-40B4-BE49-F238E27FC236}">
                <a16:creationId xmlns:a16="http://schemas.microsoft.com/office/drawing/2014/main" id="{CB88E41D-6D7C-4BF1-98F0-473407432FA0}"/>
              </a:ext>
            </a:extLst>
          </p:cNvPr>
          <p:cNvSpPr/>
          <p:nvPr/>
        </p:nvSpPr>
        <p:spPr bwMode="auto">
          <a:xfrm>
            <a:off x="3428999" y="60960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星: 10 pt 29">
            <a:extLst>
              <a:ext uri="{FF2B5EF4-FFF2-40B4-BE49-F238E27FC236}">
                <a16:creationId xmlns:a16="http://schemas.microsoft.com/office/drawing/2014/main" id="{6299D01C-4F83-4713-BF58-4AF3C2E38060}"/>
              </a:ext>
            </a:extLst>
          </p:cNvPr>
          <p:cNvSpPr/>
          <p:nvPr/>
        </p:nvSpPr>
        <p:spPr bwMode="auto">
          <a:xfrm>
            <a:off x="1447800" y="66294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星: 10 pt 30">
            <a:extLst>
              <a:ext uri="{FF2B5EF4-FFF2-40B4-BE49-F238E27FC236}">
                <a16:creationId xmlns:a16="http://schemas.microsoft.com/office/drawing/2014/main" id="{6534AA47-1849-45CF-9D96-20EB08941091}"/>
              </a:ext>
            </a:extLst>
          </p:cNvPr>
          <p:cNvSpPr/>
          <p:nvPr/>
        </p:nvSpPr>
        <p:spPr bwMode="auto">
          <a:xfrm>
            <a:off x="2133599" y="66294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星: 10 pt 31">
            <a:extLst>
              <a:ext uri="{FF2B5EF4-FFF2-40B4-BE49-F238E27FC236}">
                <a16:creationId xmlns:a16="http://schemas.microsoft.com/office/drawing/2014/main" id="{BC936DF3-3133-421F-A3D8-0FC0236292B1}"/>
              </a:ext>
            </a:extLst>
          </p:cNvPr>
          <p:cNvSpPr/>
          <p:nvPr/>
        </p:nvSpPr>
        <p:spPr bwMode="auto">
          <a:xfrm>
            <a:off x="2667000" y="66294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星: 10 pt 32">
            <a:extLst>
              <a:ext uri="{FF2B5EF4-FFF2-40B4-BE49-F238E27FC236}">
                <a16:creationId xmlns:a16="http://schemas.microsoft.com/office/drawing/2014/main" id="{034FDD94-6CBD-4486-85CB-C73455CAB1EF}"/>
              </a:ext>
            </a:extLst>
          </p:cNvPr>
          <p:cNvSpPr/>
          <p:nvPr/>
        </p:nvSpPr>
        <p:spPr bwMode="auto">
          <a:xfrm>
            <a:off x="3428999" y="66294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星: 10 pt 33">
            <a:extLst>
              <a:ext uri="{FF2B5EF4-FFF2-40B4-BE49-F238E27FC236}">
                <a16:creationId xmlns:a16="http://schemas.microsoft.com/office/drawing/2014/main" id="{78DC347D-B908-4F54-8566-87F593F4A4AD}"/>
              </a:ext>
            </a:extLst>
          </p:cNvPr>
          <p:cNvSpPr/>
          <p:nvPr/>
        </p:nvSpPr>
        <p:spPr bwMode="auto">
          <a:xfrm>
            <a:off x="4343400" y="56388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星: 10 pt 34">
            <a:extLst>
              <a:ext uri="{FF2B5EF4-FFF2-40B4-BE49-F238E27FC236}">
                <a16:creationId xmlns:a16="http://schemas.microsoft.com/office/drawing/2014/main" id="{FD0002F7-0D97-43C9-838B-DFCE19C4A115}"/>
              </a:ext>
            </a:extLst>
          </p:cNvPr>
          <p:cNvSpPr/>
          <p:nvPr/>
        </p:nvSpPr>
        <p:spPr bwMode="auto">
          <a:xfrm>
            <a:off x="5029199" y="56388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星: 10 pt 35">
            <a:extLst>
              <a:ext uri="{FF2B5EF4-FFF2-40B4-BE49-F238E27FC236}">
                <a16:creationId xmlns:a16="http://schemas.microsoft.com/office/drawing/2014/main" id="{6290FB3E-E65C-40D6-9B93-9321336DDBF1}"/>
              </a:ext>
            </a:extLst>
          </p:cNvPr>
          <p:cNvSpPr/>
          <p:nvPr/>
        </p:nvSpPr>
        <p:spPr bwMode="auto">
          <a:xfrm>
            <a:off x="5562600" y="56388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星: 10 pt 36">
            <a:extLst>
              <a:ext uri="{FF2B5EF4-FFF2-40B4-BE49-F238E27FC236}">
                <a16:creationId xmlns:a16="http://schemas.microsoft.com/office/drawing/2014/main" id="{5AF8A832-7975-4851-9D49-BE3904F77252}"/>
              </a:ext>
            </a:extLst>
          </p:cNvPr>
          <p:cNvSpPr/>
          <p:nvPr/>
        </p:nvSpPr>
        <p:spPr bwMode="auto">
          <a:xfrm>
            <a:off x="6324599" y="56388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星: 10 pt 37">
            <a:extLst>
              <a:ext uri="{FF2B5EF4-FFF2-40B4-BE49-F238E27FC236}">
                <a16:creationId xmlns:a16="http://schemas.microsoft.com/office/drawing/2014/main" id="{E5F1CB8A-759A-4B10-AB9B-5F83C85D85E4}"/>
              </a:ext>
            </a:extLst>
          </p:cNvPr>
          <p:cNvSpPr/>
          <p:nvPr/>
        </p:nvSpPr>
        <p:spPr bwMode="auto">
          <a:xfrm>
            <a:off x="4343400" y="61722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星: 10 pt 38">
            <a:extLst>
              <a:ext uri="{FF2B5EF4-FFF2-40B4-BE49-F238E27FC236}">
                <a16:creationId xmlns:a16="http://schemas.microsoft.com/office/drawing/2014/main" id="{C2F288BB-080D-46D3-BE03-5BD8F2561595}"/>
              </a:ext>
            </a:extLst>
          </p:cNvPr>
          <p:cNvSpPr/>
          <p:nvPr/>
        </p:nvSpPr>
        <p:spPr bwMode="auto">
          <a:xfrm>
            <a:off x="5029199" y="61722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星: 10 pt 39">
            <a:extLst>
              <a:ext uri="{FF2B5EF4-FFF2-40B4-BE49-F238E27FC236}">
                <a16:creationId xmlns:a16="http://schemas.microsoft.com/office/drawing/2014/main" id="{70FD5E10-5C47-45B1-BEDF-694C634B884D}"/>
              </a:ext>
            </a:extLst>
          </p:cNvPr>
          <p:cNvSpPr/>
          <p:nvPr/>
        </p:nvSpPr>
        <p:spPr bwMode="auto">
          <a:xfrm>
            <a:off x="5562600" y="61722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星: 10 pt 40">
            <a:extLst>
              <a:ext uri="{FF2B5EF4-FFF2-40B4-BE49-F238E27FC236}">
                <a16:creationId xmlns:a16="http://schemas.microsoft.com/office/drawing/2014/main" id="{B048EF97-037F-478C-BF4E-7A54FDB23CD2}"/>
              </a:ext>
            </a:extLst>
          </p:cNvPr>
          <p:cNvSpPr/>
          <p:nvPr/>
        </p:nvSpPr>
        <p:spPr bwMode="auto">
          <a:xfrm>
            <a:off x="6324599" y="6172200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星: 10 pt 41">
            <a:extLst>
              <a:ext uri="{FF2B5EF4-FFF2-40B4-BE49-F238E27FC236}">
                <a16:creationId xmlns:a16="http://schemas.microsoft.com/office/drawing/2014/main" id="{F4BE8968-A9DC-41D3-9A87-B396EA0BEC2C}"/>
              </a:ext>
            </a:extLst>
          </p:cNvPr>
          <p:cNvSpPr/>
          <p:nvPr/>
        </p:nvSpPr>
        <p:spPr bwMode="auto">
          <a:xfrm>
            <a:off x="1828800" y="57150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星: 10 pt 42">
            <a:extLst>
              <a:ext uri="{FF2B5EF4-FFF2-40B4-BE49-F238E27FC236}">
                <a16:creationId xmlns:a16="http://schemas.microsoft.com/office/drawing/2014/main" id="{4F0A44C4-1E13-4EA9-9749-D4E342D456CA}"/>
              </a:ext>
            </a:extLst>
          </p:cNvPr>
          <p:cNvSpPr/>
          <p:nvPr/>
        </p:nvSpPr>
        <p:spPr bwMode="auto">
          <a:xfrm>
            <a:off x="2514599" y="57150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星: 10 pt 43">
            <a:extLst>
              <a:ext uri="{FF2B5EF4-FFF2-40B4-BE49-F238E27FC236}">
                <a16:creationId xmlns:a16="http://schemas.microsoft.com/office/drawing/2014/main" id="{2BE19626-C251-4EBC-A37A-430F5488C173}"/>
              </a:ext>
            </a:extLst>
          </p:cNvPr>
          <p:cNvSpPr/>
          <p:nvPr/>
        </p:nvSpPr>
        <p:spPr bwMode="auto">
          <a:xfrm>
            <a:off x="3048000" y="57150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星: 10 pt 44">
            <a:extLst>
              <a:ext uri="{FF2B5EF4-FFF2-40B4-BE49-F238E27FC236}">
                <a16:creationId xmlns:a16="http://schemas.microsoft.com/office/drawing/2014/main" id="{FB778C65-CDB2-463E-A689-A3CB6AE81485}"/>
              </a:ext>
            </a:extLst>
          </p:cNvPr>
          <p:cNvSpPr/>
          <p:nvPr/>
        </p:nvSpPr>
        <p:spPr bwMode="auto">
          <a:xfrm>
            <a:off x="3809999" y="57150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星: 10 pt 45">
            <a:extLst>
              <a:ext uri="{FF2B5EF4-FFF2-40B4-BE49-F238E27FC236}">
                <a16:creationId xmlns:a16="http://schemas.microsoft.com/office/drawing/2014/main" id="{AF1EEEA3-26B6-4547-8DFD-30F37682A236}"/>
              </a:ext>
            </a:extLst>
          </p:cNvPr>
          <p:cNvSpPr/>
          <p:nvPr/>
        </p:nvSpPr>
        <p:spPr bwMode="auto">
          <a:xfrm>
            <a:off x="1828800" y="62484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星: 10 pt 46">
            <a:extLst>
              <a:ext uri="{FF2B5EF4-FFF2-40B4-BE49-F238E27FC236}">
                <a16:creationId xmlns:a16="http://schemas.microsoft.com/office/drawing/2014/main" id="{FAAA706C-4A3D-495C-BE57-DC632116BE32}"/>
              </a:ext>
            </a:extLst>
          </p:cNvPr>
          <p:cNvSpPr/>
          <p:nvPr/>
        </p:nvSpPr>
        <p:spPr bwMode="auto">
          <a:xfrm>
            <a:off x="2514599" y="62484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星: 10 pt 47">
            <a:extLst>
              <a:ext uri="{FF2B5EF4-FFF2-40B4-BE49-F238E27FC236}">
                <a16:creationId xmlns:a16="http://schemas.microsoft.com/office/drawing/2014/main" id="{71892959-11CC-4274-B87F-C4148F9A1670}"/>
              </a:ext>
            </a:extLst>
          </p:cNvPr>
          <p:cNvSpPr/>
          <p:nvPr/>
        </p:nvSpPr>
        <p:spPr bwMode="auto">
          <a:xfrm>
            <a:off x="3048000" y="62484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星: 10 pt 48">
            <a:extLst>
              <a:ext uri="{FF2B5EF4-FFF2-40B4-BE49-F238E27FC236}">
                <a16:creationId xmlns:a16="http://schemas.microsoft.com/office/drawing/2014/main" id="{573FDEAD-A4BD-41B1-B3F9-C32695CC2979}"/>
              </a:ext>
            </a:extLst>
          </p:cNvPr>
          <p:cNvSpPr/>
          <p:nvPr/>
        </p:nvSpPr>
        <p:spPr bwMode="auto">
          <a:xfrm>
            <a:off x="3809999" y="6248401"/>
            <a:ext cx="457201" cy="457201"/>
          </a:xfrm>
          <a:prstGeom prst="star10">
            <a:avLst>
              <a:gd name="adj" fmla="val 26462"/>
              <a:gd name="hf" fmla="val 105146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BECD15-2BD5-410D-A822-C476FF3CBD69}"/>
              </a:ext>
            </a:extLst>
          </p:cNvPr>
          <p:cNvSpPr txBox="1"/>
          <p:nvPr/>
        </p:nvSpPr>
        <p:spPr>
          <a:xfrm>
            <a:off x="228599" y="136772"/>
            <a:ext cx="5562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おだやかな呼吸、歌、大声で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ウイルスが飛び出す</a:t>
            </a:r>
          </a:p>
        </p:txBody>
      </p:sp>
    </p:spTree>
    <p:extLst>
      <p:ext uri="{BB962C8B-B14F-4D97-AF65-F5344CB8AC3E}">
        <p14:creationId xmlns:p14="http://schemas.microsoft.com/office/powerpoint/2010/main" val="391650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3FA6AF-835B-49F7-9E90-5FB7C79B3EC6}"/>
              </a:ext>
            </a:extLst>
          </p:cNvPr>
          <p:cNvSpPr txBox="1"/>
          <p:nvPr/>
        </p:nvSpPr>
        <p:spPr>
          <a:xfrm>
            <a:off x="375340" y="333069"/>
            <a:ext cx="9307719" cy="170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4">
              <a:defRPr/>
            </a:pPr>
            <a:r>
              <a:rPr kumimoji="1" lang="en-US" altLang="ja-JP" sz="524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524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．感染者の</a:t>
            </a:r>
            <a:r>
              <a:rPr kumimoji="1" lang="en-US" altLang="ja-JP" sz="524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524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分の</a:t>
            </a:r>
            <a:r>
              <a:rPr kumimoji="1" lang="en-US" altLang="ja-JP" sz="524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524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kumimoji="1" lang="en-US" altLang="ja-JP" sz="5242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87554">
              <a:defRPr/>
            </a:pPr>
            <a:r>
              <a:rPr kumimoji="1" lang="ja-JP" altLang="en-US" sz="524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最後まで無症状</a:t>
            </a:r>
            <a:endParaRPr kumimoji="1" lang="en-US" altLang="ja-JP" sz="5242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部分円 3">
            <a:extLst>
              <a:ext uri="{FF2B5EF4-FFF2-40B4-BE49-F238E27FC236}">
                <a16:creationId xmlns:a16="http://schemas.microsoft.com/office/drawing/2014/main" id="{C75307BD-E9F9-4563-ABC2-DC45016F5CD0}"/>
              </a:ext>
            </a:extLst>
          </p:cNvPr>
          <p:cNvSpPr/>
          <p:nvPr/>
        </p:nvSpPr>
        <p:spPr>
          <a:xfrm>
            <a:off x="3420886" y="2632238"/>
            <a:ext cx="3663702" cy="3663702"/>
          </a:xfrm>
          <a:prstGeom prst="pie">
            <a:avLst>
              <a:gd name="adj1" fmla="val 16200002"/>
              <a:gd name="adj2" fmla="val 6668990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4">
              <a:defRPr/>
            </a:pPr>
            <a:endParaRPr kumimoji="1" lang="ja-JP" altLang="en-US" sz="1747">
              <a:solidFill>
                <a:srgbClr val="000000"/>
              </a:solidFill>
              <a:latin typeface="Arial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D7D243-88BF-47E3-83F7-3F2076CDDAF1}"/>
              </a:ext>
            </a:extLst>
          </p:cNvPr>
          <p:cNvSpPr txBox="1"/>
          <p:nvPr/>
        </p:nvSpPr>
        <p:spPr>
          <a:xfrm>
            <a:off x="7247965" y="4037457"/>
            <a:ext cx="241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4">
              <a:defRPr/>
            </a:pPr>
            <a:r>
              <a:rPr kumimoji="1" lang="ja-JP" altLang="en-US" sz="3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初診時から症状あり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3072D4-8D28-476B-B4EC-2E0A2B6A5F43}"/>
              </a:ext>
            </a:extLst>
          </p:cNvPr>
          <p:cNvSpPr txBox="1"/>
          <p:nvPr/>
        </p:nvSpPr>
        <p:spPr>
          <a:xfrm>
            <a:off x="7910634" y="7010048"/>
            <a:ext cx="2137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7554">
              <a:defRPr/>
            </a:pPr>
            <a:r>
              <a:rPr lang="en-US" altLang="ja-JP" sz="24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Oran</a:t>
            </a:r>
            <a:r>
              <a:rPr lang="ja-JP" altLang="en-US" sz="24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他　</a:t>
            </a:r>
            <a:r>
              <a:rPr lang="en-US" altLang="ja-JP" sz="24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2021</a:t>
            </a:r>
            <a:endParaRPr lang="ja-JP" altLang="en-US" sz="2400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E0683FD2-4069-4225-9C4F-4917B2F1C7DC}"/>
              </a:ext>
            </a:extLst>
          </p:cNvPr>
          <p:cNvSpPr/>
          <p:nvPr/>
        </p:nvSpPr>
        <p:spPr>
          <a:xfrm>
            <a:off x="3406857" y="2632239"/>
            <a:ext cx="3663701" cy="3663701"/>
          </a:xfrm>
          <a:prstGeom prst="pie">
            <a:avLst>
              <a:gd name="adj1" fmla="val 8435497"/>
              <a:gd name="adj2" fmla="val 16200000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4">
              <a:defRPr/>
            </a:pPr>
            <a:endParaRPr kumimoji="1" lang="ja-JP" altLang="en-US" sz="1747">
              <a:solidFill>
                <a:srgbClr val="000000"/>
              </a:solidFill>
              <a:latin typeface="Arial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D319DA-A38E-42F3-A2D9-B3B34606C9E4}"/>
              </a:ext>
            </a:extLst>
          </p:cNvPr>
          <p:cNvSpPr txBox="1"/>
          <p:nvPr/>
        </p:nvSpPr>
        <p:spPr>
          <a:xfrm>
            <a:off x="49406" y="3014491"/>
            <a:ext cx="36637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4">
              <a:defRPr/>
            </a:pPr>
            <a:r>
              <a:rPr kumimoji="1" lang="ja-JP" altLang="en-US" sz="352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最後まで無症状</a:t>
            </a:r>
          </a:p>
        </p:txBody>
      </p:sp>
      <p:sp>
        <p:nvSpPr>
          <p:cNvPr id="8" name="部分円 7">
            <a:extLst>
              <a:ext uri="{FF2B5EF4-FFF2-40B4-BE49-F238E27FC236}">
                <a16:creationId xmlns:a16="http://schemas.microsoft.com/office/drawing/2014/main" id="{EA65766B-52F7-45A5-869A-5200D54C49CA}"/>
              </a:ext>
            </a:extLst>
          </p:cNvPr>
          <p:cNvSpPr/>
          <p:nvPr/>
        </p:nvSpPr>
        <p:spPr>
          <a:xfrm>
            <a:off x="3442700" y="2632239"/>
            <a:ext cx="3663701" cy="3663701"/>
          </a:xfrm>
          <a:prstGeom prst="pie">
            <a:avLst>
              <a:gd name="adj1" fmla="val 6592552"/>
              <a:gd name="adj2" fmla="val 84499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4">
              <a:defRPr/>
            </a:pPr>
            <a:endParaRPr kumimoji="1" lang="ja-JP" altLang="en-US" sz="1747">
              <a:solidFill>
                <a:srgbClr val="000000"/>
              </a:solidFill>
              <a:latin typeface="Arial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348703-C543-4350-80D3-EF0AF17AB8A3}"/>
              </a:ext>
            </a:extLst>
          </p:cNvPr>
          <p:cNvSpPr txBox="1"/>
          <p:nvPr/>
        </p:nvSpPr>
        <p:spPr>
          <a:xfrm>
            <a:off x="1021455" y="5913968"/>
            <a:ext cx="3425537" cy="98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4">
              <a:defRPr/>
            </a:pPr>
            <a:r>
              <a:rPr kumimoji="1" lang="ja-JP" altLang="en-US" sz="291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初診時無症状</a:t>
            </a:r>
            <a:endParaRPr kumimoji="1" lang="en-US" altLang="ja-JP" sz="2912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87554">
              <a:defRPr/>
            </a:pPr>
            <a:r>
              <a:rPr kumimoji="1" lang="ja-JP" altLang="en-US" sz="2912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→その後症状出現</a:t>
            </a:r>
            <a:endParaRPr kumimoji="1" lang="en-US" altLang="ja-JP" sz="2912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30" name="Picture 6" descr="ぴえん 絵文字のイラスト素材 [68083822] - PIXTA">
            <a:extLst>
              <a:ext uri="{FF2B5EF4-FFF2-40B4-BE49-F238E27FC236}">
                <a16:creationId xmlns:a16="http://schemas.microsoft.com/office/drawing/2014/main" id="{4500C5E1-DFA2-4778-9207-7A1B0E00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5" y="5294757"/>
            <a:ext cx="610595" cy="635018"/>
          </a:xfrm>
          <a:prstGeom prst="rect">
            <a:avLst/>
          </a:prstGeom>
          <a:noFill/>
        </p:spPr>
      </p:pic>
      <p:pic>
        <p:nvPicPr>
          <p:cNvPr id="1034" name="Picture 10" descr="発熱のイラスト（女性） | かわいいフリー素材集 いらすとや | 女性 ...">
            <a:extLst>
              <a:ext uri="{FF2B5EF4-FFF2-40B4-BE49-F238E27FC236}">
                <a16:creationId xmlns:a16="http://schemas.microsoft.com/office/drawing/2014/main" id="{4F934FFD-2665-4E7F-B6B9-A7535802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71" y="4177572"/>
            <a:ext cx="1225070" cy="12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ニコちゃんマーク（真顔）】の画像素材(31328228) | イラスト素材なら ...">
            <a:extLst>
              <a:ext uri="{FF2B5EF4-FFF2-40B4-BE49-F238E27FC236}">
                <a16:creationId xmlns:a16="http://schemas.microsoft.com/office/drawing/2014/main" id="{F07D4145-261F-4585-9548-64AE5D9F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06" y="3560737"/>
            <a:ext cx="1292392" cy="9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D587A4-B56D-4D3A-AB51-9185EA398495}"/>
              </a:ext>
            </a:extLst>
          </p:cNvPr>
          <p:cNvSpPr txBox="1"/>
          <p:nvPr/>
        </p:nvSpPr>
        <p:spPr>
          <a:xfrm>
            <a:off x="739588" y="681108"/>
            <a:ext cx="8727142" cy="322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4">
              <a:defRPr/>
            </a:pPr>
            <a:r>
              <a:rPr kumimoji="1" lang="ja-JP" altLang="en-US" sz="3495" dirty="0">
                <a:solidFill>
                  <a:srgbClr val="000000"/>
                </a:solidFill>
              </a:rPr>
              <a:t>３．新型コロナは、飛沫を浴びなくとも、</a:t>
            </a:r>
            <a:endParaRPr kumimoji="1" lang="en-US" altLang="ja-JP" sz="3495" dirty="0">
              <a:solidFill>
                <a:srgbClr val="000000"/>
              </a:solidFill>
            </a:endParaRPr>
          </a:p>
          <a:p>
            <a:pPr algn="ctr" defTabSz="887554">
              <a:defRPr/>
            </a:pPr>
            <a:r>
              <a:rPr kumimoji="1" lang="ja-JP" altLang="en-US" sz="13395" dirty="0">
                <a:solidFill>
                  <a:srgbClr val="000000"/>
                </a:solidFill>
              </a:rPr>
              <a:t>空気</a:t>
            </a:r>
            <a:r>
              <a:rPr kumimoji="1" lang="ja-JP" altLang="en-US" sz="2718" dirty="0">
                <a:solidFill>
                  <a:srgbClr val="000000"/>
                </a:solidFill>
              </a:rPr>
              <a:t>でも</a:t>
            </a:r>
            <a:r>
              <a:rPr kumimoji="1" lang="ja-JP" altLang="en-US" sz="13395" dirty="0">
                <a:solidFill>
                  <a:srgbClr val="000000"/>
                </a:solidFill>
              </a:rPr>
              <a:t>感染</a:t>
            </a:r>
            <a:endParaRPr kumimoji="1" lang="en-US" altLang="ja-JP" sz="13395" dirty="0">
              <a:solidFill>
                <a:srgbClr val="000000"/>
              </a:solidFill>
            </a:endParaRPr>
          </a:p>
          <a:p>
            <a:pPr algn="r" defTabSz="887554">
              <a:defRPr/>
            </a:pPr>
            <a:r>
              <a:rPr kumimoji="1" lang="ja-JP" altLang="en-US" sz="3495" dirty="0">
                <a:solidFill>
                  <a:srgbClr val="000000"/>
                </a:solidFill>
              </a:rPr>
              <a:t>する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624FBF-3DC7-44C1-BBE3-E6BFF8E11A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77" y="4255995"/>
            <a:ext cx="5372183" cy="312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2A7911-A44F-469B-A63F-583F61474740}"/>
              </a:ext>
            </a:extLst>
          </p:cNvPr>
          <p:cNvSpPr txBox="1"/>
          <p:nvPr/>
        </p:nvSpPr>
        <p:spPr>
          <a:xfrm>
            <a:off x="5637763" y="5177135"/>
            <a:ext cx="209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</a:rPr>
              <a:t>● </a:t>
            </a:r>
            <a:r>
              <a:rPr kumimoji="1" lang="ja-JP" altLang="en-US" sz="2400" dirty="0">
                <a:solidFill>
                  <a:srgbClr val="C00000"/>
                </a:solidFill>
              </a:rPr>
              <a:t>エアロゾル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B17E77-1C4D-4A53-8F39-0607FECA4D12}"/>
              </a:ext>
            </a:extLst>
          </p:cNvPr>
          <p:cNvSpPr txBox="1"/>
          <p:nvPr/>
        </p:nvSpPr>
        <p:spPr>
          <a:xfrm>
            <a:off x="4398150" y="6400800"/>
            <a:ext cx="1037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●</a:t>
            </a:r>
            <a:r>
              <a:rPr kumimoji="1" lang="ja-JP" altLang="en-US" sz="2800" dirty="0">
                <a:solidFill>
                  <a:srgbClr val="C00000"/>
                </a:solidFill>
              </a:rPr>
              <a:t> </a:t>
            </a:r>
            <a:r>
              <a:rPr kumimoji="1" lang="ja-JP" altLang="en-US" sz="1800" dirty="0">
                <a:solidFill>
                  <a:srgbClr val="C00000"/>
                </a:solidFill>
              </a:rPr>
              <a:t>飛沫</a:t>
            </a:r>
            <a:endParaRPr kumimoji="1" lang="en-US" altLang="ja-JP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5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FB81A1-5128-4A5D-A8F7-C749A1BDBD68}"/>
              </a:ext>
            </a:extLst>
          </p:cNvPr>
          <p:cNvSpPr txBox="1"/>
          <p:nvPr/>
        </p:nvSpPr>
        <p:spPr>
          <a:xfrm>
            <a:off x="272415" y="1149725"/>
            <a:ext cx="9461183" cy="466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96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空気感染の証拠</a:t>
            </a:r>
            <a:endParaRPr lang="en-US" altLang="ja-JP" sz="396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264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43776" indent="-443776" defTabSz="5029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ja-JP" altLang="en-US" sz="264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数メートル以上離れて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はいるが、</a:t>
            </a:r>
            <a:r>
              <a:rPr lang="ja-JP" altLang="ja-JP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無症状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感染者と同じ屋内にいた人々が感染している</a:t>
            </a:r>
            <a:endParaRPr lang="en-US" altLang="ja-JP" sz="264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43776" indent="-443776" defTabSz="5029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ja-JP" altLang="en-US" sz="264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屋内の大人数イベント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で、遠く</a:t>
            </a:r>
            <a:r>
              <a:rPr lang="ja-JP" altLang="ja-JP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離れた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参加者に</a:t>
            </a:r>
            <a:r>
              <a:rPr lang="ja-JP" altLang="ja-JP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感染が発生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した</a:t>
            </a:r>
            <a:endParaRPr lang="en-US" altLang="ja-JP" sz="264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43776" indent="-443776" defTabSz="5029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ja-JP" altLang="ja-JP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感染防止対策が厳格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な</a:t>
            </a:r>
            <a:r>
              <a:rPr lang="ja-JP" altLang="ja-JP" sz="264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病棟内</a:t>
            </a:r>
            <a:r>
              <a:rPr lang="ja-JP" altLang="ja-JP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でも院内感染が起きている</a:t>
            </a:r>
            <a:endParaRPr lang="en-US" altLang="ja-JP" sz="264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43776" indent="-443776" defTabSz="5029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直接接触がなくても、</a:t>
            </a:r>
            <a:r>
              <a:rPr lang="ja-JP" altLang="ja-JP" sz="264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換気ダクト</a:t>
            </a:r>
            <a:r>
              <a:rPr lang="ja-JP" altLang="ja-JP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を通じ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て</a:t>
            </a:r>
            <a:r>
              <a:rPr lang="ja-JP" altLang="ja-JP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感染</a:t>
            </a:r>
            <a:r>
              <a:rPr lang="ja-JP" altLang="en-US" sz="264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した事例が複数報告されている</a:t>
            </a:r>
            <a:endParaRPr lang="en-US" altLang="ja-JP" sz="264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1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35DDF4-56B6-4F3C-A5CE-2A8AFC082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9" t="27224" r="28788" b="25936"/>
          <a:stretch/>
        </p:blipFill>
        <p:spPr>
          <a:xfrm>
            <a:off x="1969764" y="3505200"/>
            <a:ext cx="7696200" cy="4114800"/>
          </a:xfrm>
          <a:prstGeom prst="rect">
            <a:avLst/>
          </a:prstGeom>
        </p:spPr>
      </p:pic>
      <p:pic>
        <p:nvPicPr>
          <p:cNvPr id="2050" name="Picture 2" descr="白鳥王子アイスアリーナ(苫小牧・室蘭)の施設情報｜ゼンリンいつもNAVI">
            <a:extLst>
              <a:ext uri="{FF2B5EF4-FFF2-40B4-BE49-F238E27FC236}">
                <a16:creationId xmlns:a16="http://schemas.microsoft.com/office/drawing/2014/main" id="{C8092151-A2DB-42FB-B202-A7B01497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" y="0"/>
            <a:ext cx="5002198" cy="33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B5979A0-6ED6-42D6-AAAA-B2E7C28C7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8" t="45160" r="37878" b="38754"/>
          <a:stretch/>
        </p:blipFill>
        <p:spPr>
          <a:xfrm>
            <a:off x="2895600" y="21771"/>
            <a:ext cx="6770364" cy="1111902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052" name="Picture 4" descr="劇的同点・延長も惜敗準Ｖ アイスホッケー道高校選抜大会 – 白樺学園">
            <a:extLst>
              <a:ext uri="{FF2B5EF4-FFF2-40B4-BE49-F238E27FC236}">
                <a16:creationId xmlns:a16="http://schemas.microsoft.com/office/drawing/2014/main" id="{CF3CCA18-4B86-48FD-8A6F-E23CC678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16048"/>
            <a:ext cx="4572000" cy="22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FD858252-00DB-43CC-AA0E-6FF7DD0BCCC6}"/>
              </a:ext>
            </a:extLst>
          </p:cNvPr>
          <p:cNvSpPr/>
          <p:nvPr/>
        </p:nvSpPr>
        <p:spPr bwMode="auto">
          <a:xfrm>
            <a:off x="5410200" y="1229732"/>
            <a:ext cx="4038600" cy="685800"/>
          </a:xfrm>
          <a:prstGeom prst="cloud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暖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873B9691-7507-4681-B8CF-247C47831FEB}"/>
              </a:ext>
            </a:extLst>
          </p:cNvPr>
          <p:cNvSpPr/>
          <p:nvPr/>
        </p:nvSpPr>
        <p:spPr bwMode="auto">
          <a:xfrm>
            <a:off x="5600700" y="1915532"/>
            <a:ext cx="4038600" cy="522868"/>
          </a:xfrm>
          <a:prstGeom prst="cloudCallou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冷</a:t>
            </a:r>
          </a:p>
        </p:txBody>
      </p:sp>
    </p:spTree>
    <p:extLst>
      <p:ext uri="{BB962C8B-B14F-4D97-AF65-F5344CB8AC3E}">
        <p14:creationId xmlns:p14="http://schemas.microsoft.com/office/powerpoint/2010/main" val="243163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373D60-BFB3-4EE1-8244-1A86EA4E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7" y="2152387"/>
            <a:ext cx="9319476" cy="50384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0153E-A206-46A0-BC0C-EAD292A29474}"/>
              </a:ext>
            </a:extLst>
          </p:cNvPr>
          <p:cNvSpPr txBox="1"/>
          <p:nvPr/>
        </p:nvSpPr>
        <p:spPr>
          <a:xfrm>
            <a:off x="147919" y="3187809"/>
            <a:ext cx="739588" cy="241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887554">
              <a:defRPr/>
            </a:pPr>
            <a:r>
              <a:rPr kumimoji="1" lang="ja-JP" altLang="en-US" sz="97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エレベータ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0292E0-4A0D-4BCB-895D-5C0A7D96FE2D}"/>
              </a:ext>
            </a:extLst>
          </p:cNvPr>
          <p:cNvSpPr txBox="1"/>
          <p:nvPr/>
        </p:nvSpPr>
        <p:spPr>
          <a:xfrm>
            <a:off x="1183341" y="7033669"/>
            <a:ext cx="1257300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4">
              <a:defRPr/>
            </a:pPr>
            <a:r>
              <a:rPr kumimoji="1" lang="ja-JP" altLang="en-US" sz="1553" dirty="0">
                <a:solidFill>
                  <a:srgbClr val="FF0000"/>
                </a:solidFill>
                <a:ea typeface="游ゴシック" panose="020B0400000000000000" pitchFamily="50" charset="-128"/>
              </a:rPr>
              <a:t>赤：感染者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443384-68BB-4FDC-BEDC-C186E5F1FB37}"/>
              </a:ext>
            </a:extLst>
          </p:cNvPr>
          <p:cNvSpPr txBox="1"/>
          <p:nvPr/>
        </p:nvSpPr>
        <p:spPr>
          <a:xfrm>
            <a:off x="5251077" y="2226345"/>
            <a:ext cx="1109382" cy="540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887554">
              <a:defRPr/>
            </a:pPr>
            <a:r>
              <a:rPr kumimoji="1" lang="ja-JP" altLang="en-US" sz="1165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エアダクト</a:t>
            </a:r>
            <a:endParaRPr kumimoji="1" lang="en-US" altLang="ja-JP" sz="1165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 defTabSz="887554">
              <a:defRPr/>
            </a:pPr>
            <a:endParaRPr kumimoji="1" lang="en-US" altLang="ja-JP" sz="582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 defTabSz="887554">
              <a:defRPr/>
            </a:pPr>
            <a:r>
              <a:rPr kumimoji="1" lang="ja-JP" altLang="en-US" sz="1165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バスルーム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C67DFD-45DC-4CA0-9D6C-C7BDE6413AD8}"/>
              </a:ext>
            </a:extLst>
          </p:cNvPr>
          <p:cNvSpPr txBox="1"/>
          <p:nvPr/>
        </p:nvSpPr>
        <p:spPr>
          <a:xfrm>
            <a:off x="496581" y="380825"/>
            <a:ext cx="8896190" cy="1104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3495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エアダクト感染</a:t>
            </a:r>
            <a:endParaRPr kumimoji="1" lang="en-US" altLang="ja-JP" sz="3495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308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高層マンションで</a:t>
            </a:r>
            <a:r>
              <a:rPr kumimoji="1" lang="en-US" altLang="ja-JP" sz="308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308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1" lang="en-US" altLang="ja-JP" sz="308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kumimoji="1" lang="ja-JP" altLang="en-US" sz="308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階の住民に感染が広がった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750A45-7CAC-410A-BA12-69B7DB6E19FA}"/>
              </a:ext>
            </a:extLst>
          </p:cNvPr>
          <p:cNvSpPr txBox="1"/>
          <p:nvPr/>
        </p:nvSpPr>
        <p:spPr>
          <a:xfrm>
            <a:off x="2514600" y="7016566"/>
            <a:ext cx="7318225" cy="5702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553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Hwang </a:t>
            </a:r>
            <a:r>
              <a:rPr lang="en-US" altLang="ja-JP" sz="1553" kern="100" dirty="0" err="1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SE,et</a:t>
            </a:r>
            <a:r>
              <a:rPr lang="en-US" altLang="ja-JP" sz="1553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al. Possible Aerosol Transmission of COVID-19 Associated with an Outbreak in an Apartment in Seoul, South Korea, 2020. Int J Infect Dis. 2020 Dec 17</a:t>
            </a:r>
            <a:endParaRPr lang="ja-JP" altLang="en-US" sz="1553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49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テーマ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21699</TotalTime>
  <Words>480</Words>
  <Application>Microsoft Office PowerPoint</Application>
  <PresentationFormat>ユーザー設定</PresentationFormat>
  <Paragraphs>60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BlinkMacSystemFont</vt:lpstr>
      <vt:lpstr>Meiryo UI</vt:lpstr>
      <vt:lpstr>ＭＳ Ｐゴシック</vt:lpstr>
      <vt:lpstr>游ゴシック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松崎道幸</dc:creator>
  <cp:lastModifiedBy>高山 みつる</cp:lastModifiedBy>
  <cp:revision>1998</cp:revision>
  <cp:lastPrinted>1601-01-01T00:00:00Z</cp:lastPrinted>
  <dcterms:created xsi:type="dcterms:W3CDTF">1601-01-01T00:00:00Z</dcterms:created>
  <dcterms:modified xsi:type="dcterms:W3CDTF">2022-02-13T05:57:18Z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